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5"/>
  </p:sldMasterIdLst>
  <p:notesMasterIdLst>
    <p:notesMasterId r:id="rId22"/>
  </p:notesMasterIdLst>
  <p:handoutMasterIdLst>
    <p:handoutMasterId r:id="rId23"/>
  </p:handoutMasterIdLst>
  <p:sldIdLst>
    <p:sldId id="256" r:id="rId6"/>
    <p:sldId id="307" r:id="rId7"/>
    <p:sldId id="311" r:id="rId8"/>
    <p:sldId id="308" r:id="rId9"/>
    <p:sldId id="310" r:id="rId10"/>
    <p:sldId id="314" r:id="rId11"/>
    <p:sldId id="305" r:id="rId12"/>
    <p:sldId id="301" r:id="rId13"/>
    <p:sldId id="309" r:id="rId14"/>
    <p:sldId id="303" r:id="rId15"/>
    <p:sldId id="306" r:id="rId16"/>
    <p:sldId id="312" r:id="rId17"/>
    <p:sldId id="313" r:id="rId18"/>
    <p:sldId id="315" r:id="rId19"/>
    <p:sldId id="316" r:id="rId20"/>
    <p:sldId id="304" r:id="rId21"/>
  </p:sldIdLst>
  <p:sldSz cx="12192000" cy="6858000"/>
  <p:notesSz cx="6797675" cy="9874250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060"/>
    <a:srgbClr val="2F5897"/>
    <a:srgbClr val="990000"/>
    <a:srgbClr val="007434"/>
    <a:srgbClr val="00823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90" autoAdjust="0"/>
  </p:normalViewPr>
  <p:slideViewPr>
    <p:cSldViewPr>
      <p:cViewPr varScale="1">
        <p:scale>
          <a:sx n="63" d="100"/>
          <a:sy n="63" d="100"/>
        </p:scale>
        <p:origin x="-12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2B8D5-D540-4E8F-A8B5-2D49EB6CC42C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281874-643C-4C59-B61E-CEBE9C4E073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Взаимодействие с органами исполнительной власти и местного самоуправления по созданию комиссий по подготовке и проведению ВПН-2020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AD10D8F9-17AE-43A4-B8CF-BD2B1B7602DA}" type="parTrans" cxnId="{AB97C190-9EBB-479B-88E5-02429400CFF4}">
      <dgm:prSet/>
      <dgm:spPr/>
      <dgm:t>
        <a:bodyPr/>
        <a:lstStyle/>
        <a:p>
          <a:endParaRPr lang="ru-RU"/>
        </a:p>
      </dgm:t>
    </dgm:pt>
    <dgm:pt modelId="{55C467C8-265A-42DE-9890-EAA8B4E4AD5E}" type="sibTrans" cxnId="{AB97C190-9EBB-479B-88E5-02429400CFF4}">
      <dgm:prSet/>
      <dgm:spPr/>
      <dgm:t>
        <a:bodyPr/>
        <a:lstStyle/>
        <a:p>
          <a:endParaRPr lang="ru-RU"/>
        </a:p>
      </dgm:t>
    </dgm:pt>
    <dgm:pt modelId="{655A8D7A-AFD9-454E-AB6D-51437FD5EE57}">
      <dgm:prSet phldrT="[Текст]"/>
      <dgm:spPr/>
      <dgm:t>
        <a:bodyPr/>
        <a:lstStyle/>
        <a:p>
          <a:endParaRPr lang="ru-RU" dirty="0"/>
        </a:p>
      </dgm:t>
    </dgm:pt>
    <dgm:pt modelId="{78F7B6FA-9819-4E11-9748-C8304A6B8041}" type="sibTrans" cxnId="{D6C2081C-6593-4B39-B6F4-AF2EA6016C08}">
      <dgm:prSet/>
      <dgm:spPr/>
      <dgm:t>
        <a:bodyPr/>
        <a:lstStyle/>
        <a:p>
          <a:endParaRPr lang="ru-RU"/>
        </a:p>
      </dgm:t>
    </dgm:pt>
    <dgm:pt modelId="{EB55D166-CD8E-4124-90A2-4E556D8B646C}" type="parTrans" cxnId="{D6C2081C-6593-4B39-B6F4-AF2EA6016C08}">
      <dgm:prSet/>
      <dgm:spPr/>
      <dgm:t>
        <a:bodyPr/>
        <a:lstStyle/>
        <a:p>
          <a:endParaRPr lang="ru-RU"/>
        </a:p>
      </dgm:t>
    </dgm:pt>
    <dgm:pt modelId="{B2BBB3B2-2CD2-4513-8026-30EB43C93E43}">
      <dgm:prSet phldrT="[Текст]"/>
      <dgm:spPr/>
      <dgm:t>
        <a:bodyPr/>
        <a:lstStyle/>
        <a:p>
          <a:endParaRPr lang="ru-RU" dirty="0"/>
        </a:p>
      </dgm:t>
    </dgm:pt>
    <dgm:pt modelId="{B555A05F-2A5F-44C6-8A17-EE7C6D9C693C}" type="sibTrans" cxnId="{23FC2BE6-929B-454A-8FAB-AC85A89F60A2}">
      <dgm:prSet/>
      <dgm:spPr/>
      <dgm:t>
        <a:bodyPr/>
        <a:lstStyle/>
        <a:p>
          <a:endParaRPr lang="ru-RU"/>
        </a:p>
      </dgm:t>
    </dgm:pt>
    <dgm:pt modelId="{92A75E74-47CE-4C9A-A0C3-F4AFB164247E}" type="parTrans" cxnId="{23FC2BE6-929B-454A-8FAB-AC85A89F60A2}">
      <dgm:prSet/>
      <dgm:spPr/>
      <dgm:t>
        <a:bodyPr/>
        <a:lstStyle/>
        <a:p>
          <a:endParaRPr lang="ru-RU"/>
        </a:p>
      </dgm:t>
    </dgm:pt>
    <dgm:pt modelId="{40190CC7-12CA-45E5-88F9-F172F91318AE}">
      <dgm:prSet phldrT="[Текст]" custT="1"/>
      <dgm:spPr/>
      <dgm:t>
        <a:bodyPr/>
        <a:lstStyle/>
        <a:p>
          <a:endParaRPr lang="ru-RU" sz="3000" dirty="0" smtClean="0"/>
        </a:p>
        <a:p>
          <a:endParaRPr lang="ru-RU" sz="3000" dirty="0"/>
        </a:p>
      </dgm:t>
    </dgm:pt>
    <dgm:pt modelId="{F6C8D740-2FDE-46D8-A7B4-5EA2D74D001C}" type="sibTrans" cxnId="{9AC71E12-196B-43A1-8851-1FD5C6FE4857}">
      <dgm:prSet/>
      <dgm:spPr/>
      <dgm:t>
        <a:bodyPr/>
        <a:lstStyle/>
        <a:p>
          <a:endParaRPr lang="ru-RU"/>
        </a:p>
      </dgm:t>
    </dgm:pt>
    <dgm:pt modelId="{757F1FBE-8A4B-4E0C-97AE-86C8A64C1BD9}" type="parTrans" cxnId="{9AC71E12-196B-43A1-8851-1FD5C6FE4857}">
      <dgm:prSet/>
      <dgm:spPr/>
      <dgm:t>
        <a:bodyPr/>
        <a:lstStyle/>
        <a:p>
          <a:endParaRPr lang="ru-RU"/>
        </a:p>
      </dgm:t>
    </dgm:pt>
    <dgm:pt modelId="{DAB7D01D-74AC-4B50-A258-38391F8CDED3}">
      <dgm:prSet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Составление организационного плана проведения </a:t>
          </a:r>
          <a:b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Всероссийской  переписи населения 2020 года                    </a:t>
          </a:r>
          <a:endParaRPr lang="ru-RU" sz="1800" dirty="0">
            <a:solidFill>
              <a:schemeClr val="accent2">
                <a:lumMod val="50000"/>
              </a:schemeClr>
            </a:solidFill>
          </a:endParaRPr>
        </a:p>
      </dgm:t>
    </dgm:pt>
    <dgm:pt modelId="{F07049AA-F967-4876-96B6-D4C9D276E4AE}" type="parTrans" cxnId="{A930F8E2-D320-4BDD-970E-4F6BC5D61DF3}">
      <dgm:prSet/>
      <dgm:spPr/>
      <dgm:t>
        <a:bodyPr/>
        <a:lstStyle/>
        <a:p>
          <a:endParaRPr lang="ru-RU"/>
        </a:p>
      </dgm:t>
    </dgm:pt>
    <dgm:pt modelId="{1C7B62BB-91B3-4C9F-BEE9-6BF3136CD058}" type="sibTrans" cxnId="{A930F8E2-D320-4BDD-970E-4F6BC5D61DF3}">
      <dgm:prSet/>
      <dgm:spPr/>
      <dgm:t>
        <a:bodyPr/>
        <a:lstStyle/>
        <a:p>
          <a:endParaRPr lang="ru-RU"/>
        </a:p>
      </dgm:t>
    </dgm:pt>
    <dgm:pt modelId="{850E8243-DB06-4231-9A60-CB9FA7FEE7B2}">
      <dgm:prSet custT="1"/>
      <dgm:spPr/>
      <dgm:t>
        <a:bodyPr anchor="t"/>
        <a:lstStyle/>
        <a:p>
          <a:pPr marL="171450" algn="l">
            <a:spcAft>
              <a:spcPct val="15000"/>
            </a:spcAft>
          </a:pPr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Уточнение списков адресов домов ВПН-2010  на основе данных , полученных от органов местного самоуправления, эксплуатационных и иных организаций</a:t>
          </a:r>
          <a:endParaRPr lang="ru-RU" sz="1800" dirty="0">
            <a:solidFill>
              <a:schemeClr val="accent2">
                <a:lumMod val="50000"/>
              </a:schemeClr>
            </a:solidFill>
          </a:endParaRPr>
        </a:p>
      </dgm:t>
    </dgm:pt>
    <dgm:pt modelId="{358E5999-0810-450D-812A-D63A939B6925}" type="sibTrans" cxnId="{5B76A6EB-37B6-45BF-99E1-9AEF4A8D3EC3}">
      <dgm:prSet/>
      <dgm:spPr/>
      <dgm:t>
        <a:bodyPr/>
        <a:lstStyle/>
        <a:p>
          <a:endParaRPr lang="ru-RU"/>
        </a:p>
      </dgm:t>
    </dgm:pt>
    <dgm:pt modelId="{341DCB06-59D3-45B7-BC98-5E7E5D532FEF}" type="parTrans" cxnId="{5B76A6EB-37B6-45BF-99E1-9AEF4A8D3EC3}">
      <dgm:prSet/>
      <dgm:spPr/>
      <dgm:t>
        <a:bodyPr/>
        <a:lstStyle/>
        <a:p>
          <a:endParaRPr lang="ru-RU"/>
        </a:p>
      </dgm:t>
    </dgm:pt>
    <dgm:pt modelId="{D0995B0C-12E3-48C2-B86C-48E3C7C4264A}">
      <dgm:prSet custT="1"/>
      <dgm:spPr/>
      <dgm:t>
        <a:bodyPr anchor="t"/>
        <a:lstStyle/>
        <a:p>
          <a:pPr marL="171450" algn="l">
            <a:spcAft>
              <a:spcPct val="15000"/>
            </a:spcAft>
          </a:pPr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Актуализация картографического материала для подготовки и проведении Всероссийской переписи населения 2020 года</a:t>
          </a:r>
          <a:endParaRPr lang="ru-RU" sz="1800" dirty="0">
            <a:solidFill>
              <a:schemeClr val="accent2">
                <a:lumMod val="50000"/>
              </a:schemeClr>
            </a:solidFill>
          </a:endParaRPr>
        </a:p>
      </dgm:t>
    </dgm:pt>
    <dgm:pt modelId="{A50C3436-50AE-4B9E-B9F6-23D9F36F7D48}" type="parTrans" cxnId="{2AEC9FB2-0BD9-4862-BD31-9DF0AB21484C}">
      <dgm:prSet/>
      <dgm:spPr/>
      <dgm:t>
        <a:bodyPr/>
        <a:lstStyle/>
        <a:p>
          <a:endParaRPr lang="ru-RU"/>
        </a:p>
      </dgm:t>
    </dgm:pt>
    <dgm:pt modelId="{D2C46C48-F5C4-40F7-9B06-8B241A7674D6}" type="sibTrans" cxnId="{2AEC9FB2-0BD9-4862-BD31-9DF0AB21484C}">
      <dgm:prSet/>
      <dgm:spPr/>
      <dgm:t>
        <a:bodyPr/>
        <a:lstStyle/>
        <a:p>
          <a:endParaRPr lang="ru-RU"/>
        </a:p>
      </dgm:t>
    </dgm:pt>
    <dgm:pt modelId="{C072771A-573C-416A-812A-79D6553673B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Проведение регистраторами актуализации на местности списков адресов и картографического материала на бумажном  носителе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3B0085CD-05FF-4A09-A51B-E08B4DF26630}" type="sibTrans" cxnId="{00D0D85B-5147-4582-A1CC-2C38EE821FE4}">
      <dgm:prSet/>
      <dgm:spPr/>
      <dgm:t>
        <a:bodyPr/>
        <a:lstStyle/>
        <a:p>
          <a:endParaRPr lang="ru-RU"/>
        </a:p>
      </dgm:t>
    </dgm:pt>
    <dgm:pt modelId="{5298F822-A200-4CE2-8E08-8B97696FE198}" type="parTrans" cxnId="{00D0D85B-5147-4582-A1CC-2C38EE821FE4}">
      <dgm:prSet/>
      <dgm:spPr/>
      <dgm:t>
        <a:bodyPr/>
        <a:lstStyle/>
        <a:p>
          <a:endParaRPr lang="ru-RU"/>
        </a:p>
      </dgm:t>
    </dgm:pt>
    <dgm:pt modelId="{A9460CBD-2232-4E6A-B1AC-E20B6BF91E8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Внесение в АС ВПН на районном и территориальном уровнях изменений в списки адресов домов и карт-основ по итогам работы  регистраторов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B5909F3F-5C3F-43FC-AB48-9C6BE2981220}" type="parTrans" cxnId="{EB170E58-2DFC-4CC0-A005-2C7A23D87040}">
      <dgm:prSet/>
      <dgm:spPr/>
      <dgm:t>
        <a:bodyPr/>
        <a:lstStyle/>
        <a:p>
          <a:endParaRPr lang="ru-RU"/>
        </a:p>
      </dgm:t>
    </dgm:pt>
    <dgm:pt modelId="{FFF12D07-A5E2-43AC-A844-3AF18F6E8800}" type="sibTrans" cxnId="{EB170E58-2DFC-4CC0-A005-2C7A23D87040}">
      <dgm:prSet/>
      <dgm:spPr/>
      <dgm:t>
        <a:bodyPr/>
        <a:lstStyle/>
        <a:p>
          <a:endParaRPr lang="ru-RU"/>
        </a:p>
      </dgm:t>
    </dgm:pt>
    <dgm:pt modelId="{4902FD82-E1CF-49FE-B20F-C02F6352E68B}">
      <dgm:prSet custT="1"/>
      <dgm:spPr/>
      <dgm:t>
        <a:bodyPr/>
        <a:lstStyle/>
        <a:p>
          <a:pPr marL="171450" algn="l">
            <a:spcAft>
              <a:spcPct val="15000"/>
            </a:spcAft>
          </a:pPr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Составление списков домов и уточнение численности населения</a:t>
          </a:r>
          <a:endParaRPr lang="ru-RU" sz="1800" dirty="0">
            <a:solidFill>
              <a:schemeClr val="accent2">
                <a:lumMod val="50000"/>
              </a:schemeClr>
            </a:solidFill>
          </a:endParaRPr>
        </a:p>
      </dgm:t>
    </dgm:pt>
    <dgm:pt modelId="{781FED64-F315-4A06-87C5-07C55ECFB51C}" type="parTrans" cxnId="{1557707B-C2E6-4DD2-80ED-B384D74FC401}">
      <dgm:prSet/>
      <dgm:spPr/>
      <dgm:t>
        <a:bodyPr/>
        <a:lstStyle/>
        <a:p>
          <a:endParaRPr lang="ru-RU"/>
        </a:p>
      </dgm:t>
    </dgm:pt>
    <dgm:pt modelId="{A69A3F0A-8C97-410A-8D9F-DCF80AE6072F}" type="sibTrans" cxnId="{1557707B-C2E6-4DD2-80ED-B384D74FC401}">
      <dgm:prSet/>
      <dgm:spPr/>
      <dgm:t>
        <a:bodyPr/>
        <a:lstStyle/>
        <a:p>
          <a:endParaRPr lang="ru-RU"/>
        </a:p>
      </dgm:t>
    </dgm:pt>
    <dgm:pt modelId="{412FEF3D-4FB1-4976-8200-9FA06EB44AC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Получение информации о состоянии адресного хозяйства в населенных пунктах  муниципальных образований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DC6C85F4-EA64-402A-A9EF-045838BBA2BE}" type="sibTrans" cxnId="{44EAD494-FE23-45B2-838E-2BD0627DD5A6}">
      <dgm:prSet/>
      <dgm:spPr/>
      <dgm:t>
        <a:bodyPr/>
        <a:lstStyle/>
        <a:p>
          <a:endParaRPr lang="ru-RU"/>
        </a:p>
      </dgm:t>
    </dgm:pt>
    <dgm:pt modelId="{824A4EFE-6373-4DC3-8E96-AD1DD1AB2DF2}" type="parTrans" cxnId="{44EAD494-FE23-45B2-838E-2BD0627DD5A6}">
      <dgm:prSet/>
      <dgm:spPr/>
      <dgm:t>
        <a:bodyPr/>
        <a:lstStyle/>
        <a:p>
          <a:endParaRPr lang="ru-RU"/>
        </a:p>
      </dgm:t>
    </dgm:pt>
    <dgm:pt modelId="{F389AEFF-A288-4C22-B721-0FCBED3695D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Получение информации о перечне и границах муниципальных образований и населенных пунктов 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F1FE62EA-49AB-4C67-B172-DD267B09A56C}" type="sibTrans" cxnId="{E01386EE-6552-4FB3-84EC-D8D5DC49E515}">
      <dgm:prSet/>
      <dgm:spPr/>
      <dgm:t>
        <a:bodyPr/>
        <a:lstStyle/>
        <a:p>
          <a:endParaRPr lang="ru-RU"/>
        </a:p>
      </dgm:t>
    </dgm:pt>
    <dgm:pt modelId="{F59AFEF8-9625-4FA0-AC1C-84EC267F534E}" type="parTrans" cxnId="{E01386EE-6552-4FB3-84EC-D8D5DC49E515}">
      <dgm:prSet/>
      <dgm:spPr/>
      <dgm:t>
        <a:bodyPr/>
        <a:lstStyle/>
        <a:p>
          <a:endParaRPr lang="ru-RU"/>
        </a:p>
      </dgm:t>
    </dgm:pt>
    <dgm:pt modelId="{F7932608-6877-4233-9475-49E1AB27A0E6}" type="pres">
      <dgm:prSet presAssocID="{EB02B8D5-D540-4E8F-A8B5-2D49EB6CC4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02988-30AD-4520-94B7-BD0C5E1A082F}" type="pres">
      <dgm:prSet presAssocID="{40190CC7-12CA-45E5-88F9-F172F91318AE}" presName="composite" presStyleCnt="0"/>
      <dgm:spPr/>
      <dgm:t>
        <a:bodyPr/>
        <a:lstStyle/>
        <a:p>
          <a:endParaRPr lang="ru-RU"/>
        </a:p>
      </dgm:t>
    </dgm:pt>
    <dgm:pt modelId="{71A21426-ED9E-4C10-922C-A69A5B928356}" type="pres">
      <dgm:prSet presAssocID="{40190CC7-12CA-45E5-88F9-F172F91318AE}" presName="parentText" presStyleLbl="alignNode1" presStyleIdx="0" presStyleCnt="3" custLinFactNeighborX="-9205" custLinFactNeighborY="-168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E60A3-3E66-4976-8203-6AB8FA93EF4E}" type="pres">
      <dgm:prSet presAssocID="{40190CC7-12CA-45E5-88F9-F172F91318AE}" presName="descendantText" presStyleLbl="alignAcc1" presStyleIdx="0" presStyleCnt="3" custScaleY="161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8D46B-D30C-4825-90DF-1AD22794D463}" type="pres">
      <dgm:prSet presAssocID="{F6C8D740-2FDE-46D8-A7B4-5EA2D74D001C}" presName="sp" presStyleCnt="0"/>
      <dgm:spPr/>
      <dgm:t>
        <a:bodyPr/>
        <a:lstStyle/>
        <a:p>
          <a:endParaRPr lang="ru-RU"/>
        </a:p>
      </dgm:t>
    </dgm:pt>
    <dgm:pt modelId="{1A69A0CD-3003-476D-BA97-D50C66F990FE}" type="pres">
      <dgm:prSet presAssocID="{B2BBB3B2-2CD2-4513-8026-30EB43C93E43}" presName="composite" presStyleCnt="0"/>
      <dgm:spPr/>
      <dgm:t>
        <a:bodyPr/>
        <a:lstStyle/>
        <a:p>
          <a:endParaRPr lang="ru-RU"/>
        </a:p>
      </dgm:t>
    </dgm:pt>
    <dgm:pt modelId="{788E1B88-7157-45F3-80A0-8D4E7F8B8D3D}" type="pres">
      <dgm:prSet presAssocID="{B2BBB3B2-2CD2-4513-8026-30EB43C93E43}" presName="parentText" presStyleLbl="alignNode1" presStyleIdx="1" presStyleCnt="3" custLinFactNeighborX="0" custLinFactNeighborY="-104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25AE0-98AA-45D8-A781-3C35A244F6F9}" type="pres">
      <dgm:prSet presAssocID="{B2BBB3B2-2CD2-4513-8026-30EB43C93E43}" presName="descendantText" presStyleLbl="alignAcc1" presStyleIdx="1" presStyleCnt="3" custScaleY="149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79254-C474-4B78-B054-A1F6E2401A0B}" type="pres">
      <dgm:prSet presAssocID="{B555A05F-2A5F-44C6-8A17-EE7C6D9C693C}" presName="sp" presStyleCnt="0"/>
      <dgm:spPr/>
      <dgm:t>
        <a:bodyPr/>
        <a:lstStyle/>
        <a:p>
          <a:endParaRPr lang="ru-RU"/>
        </a:p>
      </dgm:t>
    </dgm:pt>
    <dgm:pt modelId="{202DDC15-D41A-4799-B9CB-3D772CBBAE2F}" type="pres">
      <dgm:prSet presAssocID="{655A8D7A-AFD9-454E-AB6D-51437FD5EE57}" presName="composite" presStyleCnt="0"/>
      <dgm:spPr/>
      <dgm:t>
        <a:bodyPr/>
        <a:lstStyle/>
        <a:p>
          <a:endParaRPr lang="ru-RU"/>
        </a:p>
      </dgm:t>
    </dgm:pt>
    <dgm:pt modelId="{0712AA99-F422-4B1B-969B-74955291DD61}" type="pres">
      <dgm:prSet presAssocID="{655A8D7A-AFD9-454E-AB6D-51437FD5EE57}" presName="parentText" presStyleLbl="alignNode1" presStyleIdx="2" presStyleCnt="3" custLinFactNeighborX="0" custLinFactNeighborY="-134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26CC8-9085-493A-9BA3-5D77EAC79A13}" type="pres">
      <dgm:prSet presAssocID="{655A8D7A-AFD9-454E-AB6D-51437FD5EE57}" presName="descendantText" presStyleLbl="alignAcc1" presStyleIdx="2" presStyleCnt="3" custScaleY="187643" custLinFactNeighborX="500" custLinFactNeighborY="43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72163-F2F8-415D-8469-E8BEC175170C}" type="presOf" srcId="{4902FD82-E1CF-49FE-B20F-C02F6352E68B}" destId="{40825AE0-98AA-45D8-A781-3C35A244F6F9}" srcOrd="0" destOrd="1" presId="urn:microsoft.com/office/officeart/2005/8/layout/chevron2"/>
    <dgm:cxn modelId="{A930F8E2-D320-4BDD-970E-4F6BC5D61DF3}" srcId="{655A8D7A-AFD9-454E-AB6D-51437FD5EE57}" destId="{DAB7D01D-74AC-4B50-A258-38391F8CDED3}" srcOrd="2" destOrd="0" parTransId="{F07049AA-F967-4876-96B6-D4C9D276E4AE}" sibTransId="{1C7B62BB-91B3-4C9F-BEE9-6BF3136CD058}"/>
    <dgm:cxn modelId="{2DC347E4-DA4C-46F0-AB9F-AC095292FB7A}" type="presOf" srcId="{D0995B0C-12E3-48C2-B86C-48E3C7C4264A}" destId="{40825AE0-98AA-45D8-A781-3C35A244F6F9}" srcOrd="0" destOrd="2" presId="urn:microsoft.com/office/officeart/2005/8/layout/chevron2"/>
    <dgm:cxn modelId="{F8C5BAB5-FD0C-430D-B478-760AFE8BE105}" type="presOf" srcId="{655A8D7A-AFD9-454E-AB6D-51437FD5EE57}" destId="{0712AA99-F422-4B1B-969B-74955291DD61}" srcOrd="0" destOrd="0" presId="urn:microsoft.com/office/officeart/2005/8/layout/chevron2"/>
    <dgm:cxn modelId="{2AEC9FB2-0BD9-4862-BD31-9DF0AB21484C}" srcId="{B2BBB3B2-2CD2-4513-8026-30EB43C93E43}" destId="{D0995B0C-12E3-48C2-B86C-48E3C7C4264A}" srcOrd="2" destOrd="0" parTransId="{A50C3436-50AE-4B9E-B9F6-23D9F36F7D48}" sibTransId="{D2C46C48-F5C4-40F7-9B06-8B241A7674D6}"/>
    <dgm:cxn modelId="{6B265BB9-A18B-4744-9199-FD645F0B0DDB}" type="presOf" srcId="{DAB7D01D-74AC-4B50-A258-38391F8CDED3}" destId="{77126CC8-9085-493A-9BA3-5D77EAC79A13}" srcOrd="0" destOrd="2" presId="urn:microsoft.com/office/officeart/2005/8/layout/chevron2"/>
    <dgm:cxn modelId="{521AA3A3-C97A-41EE-B287-DD0E24391C1E}" type="presOf" srcId="{B2BBB3B2-2CD2-4513-8026-30EB43C93E43}" destId="{788E1B88-7157-45F3-80A0-8D4E7F8B8D3D}" srcOrd="0" destOrd="0" presId="urn:microsoft.com/office/officeart/2005/8/layout/chevron2"/>
    <dgm:cxn modelId="{9AC71E12-196B-43A1-8851-1FD5C6FE4857}" srcId="{EB02B8D5-D540-4E8F-A8B5-2D49EB6CC42C}" destId="{40190CC7-12CA-45E5-88F9-F172F91318AE}" srcOrd="0" destOrd="0" parTransId="{757F1FBE-8A4B-4E0C-97AE-86C8A64C1BD9}" sibTransId="{F6C8D740-2FDE-46D8-A7B4-5EA2D74D001C}"/>
    <dgm:cxn modelId="{7042ECF5-06BE-412C-98FB-DC4DAF7F6D9A}" type="presOf" srcId="{EB02B8D5-D540-4E8F-A8B5-2D49EB6CC42C}" destId="{F7932608-6877-4233-9475-49E1AB27A0E6}" srcOrd="0" destOrd="0" presId="urn:microsoft.com/office/officeart/2005/8/layout/chevron2"/>
    <dgm:cxn modelId="{00D0D85B-5147-4582-A1CC-2C38EE821FE4}" srcId="{655A8D7A-AFD9-454E-AB6D-51437FD5EE57}" destId="{C072771A-573C-416A-812A-79D6553673B8}" srcOrd="0" destOrd="0" parTransId="{5298F822-A200-4CE2-8E08-8B97696FE198}" sibTransId="{3B0085CD-05FF-4A09-A51B-E08B4DF26630}"/>
    <dgm:cxn modelId="{E01386EE-6552-4FB3-84EC-D8D5DC49E515}" srcId="{40190CC7-12CA-45E5-88F9-F172F91318AE}" destId="{F389AEFF-A288-4C22-B721-0FCBED3695D2}" srcOrd="1" destOrd="0" parTransId="{F59AFEF8-9625-4FA0-AC1C-84EC267F534E}" sibTransId="{F1FE62EA-49AB-4C67-B172-DD267B09A56C}"/>
    <dgm:cxn modelId="{5C568812-2226-4D49-B8E5-57D6772980B9}" type="presOf" srcId="{850E8243-DB06-4231-9A60-CB9FA7FEE7B2}" destId="{40825AE0-98AA-45D8-A781-3C35A244F6F9}" srcOrd="0" destOrd="0" presId="urn:microsoft.com/office/officeart/2005/8/layout/chevron2"/>
    <dgm:cxn modelId="{6CEC5EE6-5C15-4240-86C2-09079779D641}" type="presOf" srcId="{412FEF3D-4FB1-4976-8200-9FA06EB44AC3}" destId="{2BFE60A3-3E66-4976-8203-6AB8FA93EF4E}" srcOrd="0" destOrd="2" presId="urn:microsoft.com/office/officeart/2005/8/layout/chevron2"/>
    <dgm:cxn modelId="{6EDB672E-6EE7-43D9-99FF-B1BBAB83600F}" type="presOf" srcId="{C072771A-573C-416A-812A-79D6553673B8}" destId="{77126CC8-9085-493A-9BA3-5D77EAC79A13}" srcOrd="0" destOrd="0" presId="urn:microsoft.com/office/officeart/2005/8/layout/chevron2"/>
    <dgm:cxn modelId="{D6C2081C-6593-4B39-B6F4-AF2EA6016C08}" srcId="{EB02B8D5-D540-4E8F-A8B5-2D49EB6CC42C}" destId="{655A8D7A-AFD9-454E-AB6D-51437FD5EE57}" srcOrd="2" destOrd="0" parTransId="{EB55D166-CD8E-4124-90A2-4E556D8B646C}" sibTransId="{78F7B6FA-9819-4E11-9748-C8304A6B8041}"/>
    <dgm:cxn modelId="{EB170E58-2DFC-4CC0-A005-2C7A23D87040}" srcId="{655A8D7A-AFD9-454E-AB6D-51437FD5EE57}" destId="{A9460CBD-2232-4E6A-B1AC-E20B6BF91E82}" srcOrd="1" destOrd="0" parTransId="{B5909F3F-5C3F-43FC-AB48-9C6BE2981220}" sibTransId="{FFF12D07-A5E2-43AC-A844-3AF18F6E8800}"/>
    <dgm:cxn modelId="{23FC2BE6-929B-454A-8FAB-AC85A89F60A2}" srcId="{EB02B8D5-D540-4E8F-A8B5-2D49EB6CC42C}" destId="{B2BBB3B2-2CD2-4513-8026-30EB43C93E43}" srcOrd="1" destOrd="0" parTransId="{92A75E74-47CE-4C9A-A0C3-F4AFB164247E}" sibTransId="{B555A05F-2A5F-44C6-8A17-EE7C6D9C693C}"/>
    <dgm:cxn modelId="{E688F1D6-D2FA-4898-83F0-9B979930ABEB}" type="presOf" srcId="{F389AEFF-A288-4C22-B721-0FCBED3695D2}" destId="{2BFE60A3-3E66-4976-8203-6AB8FA93EF4E}" srcOrd="0" destOrd="1" presId="urn:microsoft.com/office/officeart/2005/8/layout/chevron2"/>
    <dgm:cxn modelId="{5B76A6EB-37B6-45BF-99E1-9AEF4A8D3EC3}" srcId="{B2BBB3B2-2CD2-4513-8026-30EB43C93E43}" destId="{850E8243-DB06-4231-9A60-CB9FA7FEE7B2}" srcOrd="0" destOrd="0" parTransId="{341DCB06-59D3-45B7-BC98-5E7E5D532FEF}" sibTransId="{358E5999-0810-450D-812A-D63A939B6925}"/>
    <dgm:cxn modelId="{44EAD494-FE23-45B2-838E-2BD0627DD5A6}" srcId="{40190CC7-12CA-45E5-88F9-F172F91318AE}" destId="{412FEF3D-4FB1-4976-8200-9FA06EB44AC3}" srcOrd="2" destOrd="0" parTransId="{824A4EFE-6373-4DC3-8E96-AD1DD1AB2DF2}" sibTransId="{DC6C85F4-EA64-402A-A9EF-045838BBA2BE}"/>
    <dgm:cxn modelId="{AB97C190-9EBB-479B-88E5-02429400CFF4}" srcId="{40190CC7-12CA-45E5-88F9-F172F91318AE}" destId="{A3281874-643C-4C59-B61E-CEBE9C4E0737}" srcOrd="0" destOrd="0" parTransId="{AD10D8F9-17AE-43A4-B8CF-BD2B1B7602DA}" sibTransId="{55C467C8-265A-42DE-9890-EAA8B4E4AD5E}"/>
    <dgm:cxn modelId="{1557707B-C2E6-4DD2-80ED-B384D74FC401}" srcId="{B2BBB3B2-2CD2-4513-8026-30EB43C93E43}" destId="{4902FD82-E1CF-49FE-B20F-C02F6352E68B}" srcOrd="1" destOrd="0" parTransId="{781FED64-F315-4A06-87C5-07C55ECFB51C}" sibTransId="{A69A3F0A-8C97-410A-8D9F-DCF80AE6072F}"/>
    <dgm:cxn modelId="{57D3F285-3668-4172-81B8-A65224600712}" type="presOf" srcId="{A3281874-643C-4C59-B61E-CEBE9C4E0737}" destId="{2BFE60A3-3E66-4976-8203-6AB8FA93EF4E}" srcOrd="0" destOrd="0" presId="urn:microsoft.com/office/officeart/2005/8/layout/chevron2"/>
    <dgm:cxn modelId="{E248A0F7-11DE-4848-AD2E-50609CAB1ED4}" type="presOf" srcId="{40190CC7-12CA-45E5-88F9-F172F91318AE}" destId="{71A21426-ED9E-4C10-922C-A69A5B928356}" srcOrd="0" destOrd="0" presId="urn:microsoft.com/office/officeart/2005/8/layout/chevron2"/>
    <dgm:cxn modelId="{8F78EDBD-6F57-423D-B67A-4AC6D845DD04}" type="presOf" srcId="{A9460CBD-2232-4E6A-B1AC-E20B6BF91E82}" destId="{77126CC8-9085-493A-9BA3-5D77EAC79A13}" srcOrd="0" destOrd="1" presId="urn:microsoft.com/office/officeart/2005/8/layout/chevron2"/>
    <dgm:cxn modelId="{6CF6B3CA-FB08-44DD-993B-FB461A05A98B}" type="presParOf" srcId="{F7932608-6877-4233-9475-49E1AB27A0E6}" destId="{CB002988-30AD-4520-94B7-BD0C5E1A082F}" srcOrd="0" destOrd="0" presId="urn:microsoft.com/office/officeart/2005/8/layout/chevron2"/>
    <dgm:cxn modelId="{E990EF02-0339-46F6-9BFD-8F7A16B2AB63}" type="presParOf" srcId="{CB002988-30AD-4520-94B7-BD0C5E1A082F}" destId="{71A21426-ED9E-4C10-922C-A69A5B928356}" srcOrd="0" destOrd="0" presId="urn:microsoft.com/office/officeart/2005/8/layout/chevron2"/>
    <dgm:cxn modelId="{6C8F89B8-78E6-46F4-80D0-FC656D5B0755}" type="presParOf" srcId="{CB002988-30AD-4520-94B7-BD0C5E1A082F}" destId="{2BFE60A3-3E66-4976-8203-6AB8FA93EF4E}" srcOrd="1" destOrd="0" presId="urn:microsoft.com/office/officeart/2005/8/layout/chevron2"/>
    <dgm:cxn modelId="{98E7E720-06B4-40C2-89E7-81A652FF1C79}" type="presParOf" srcId="{F7932608-6877-4233-9475-49E1AB27A0E6}" destId="{9858D46B-D30C-4825-90DF-1AD22794D463}" srcOrd="1" destOrd="0" presId="urn:microsoft.com/office/officeart/2005/8/layout/chevron2"/>
    <dgm:cxn modelId="{71669753-82E8-4FFA-873E-0E1771EFFD8C}" type="presParOf" srcId="{F7932608-6877-4233-9475-49E1AB27A0E6}" destId="{1A69A0CD-3003-476D-BA97-D50C66F990FE}" srcOrd="2" destOrd="0" presId="urn:microsoft.com/office/officeart/2005/8/layout/chevron2"/>
    <dgm:cxn modelId="{84AE41BC-6FBC-4B82-B8FA-C13241D40E60}" type="presParOf" srcId="{1A69A0CD-3003-476D-BA97-D50C66F990FE}" destId="{788E1B88-7157-45F3-80A0-8D4E7F8B8D3D}" srcOrd="0" destOrd="0" presId="urn:microsoft.com/office/officeart/2005/8/layout/chevron2"/>
    <dgm:cxn modelId="{ABE15D5C-BB01-48C4-8B76-53AF74FF0350}" type="presParOf" srcId="{1A69A0CD-3003-476D-BA97-D50C66F990FE}" destId="{40825AE0-98AA-45D8-A781-3C35A244F6F9}" srcOrd="1" destOrd="0" presId="urn:microsoft.com/office/officeart/2005/8/layout/chevron2"/>
    <dgm:cxn modelId="{05D81B8D-E4F8-49F8-B2B1-D8A82BECE3C1}" type="presParOf" srcId="{F7932608-6877-4233-9475-49E1AB27A0E6}" destId="{8AF79254-C474-4B78-B054-A1F6E2401A0B}" srcOrd="3" destOrd="0" presId="urn:microsoft.com/office/officeart/2005/8/layout/chevron2"/>
    <dgm:cxn modelId="{9C3A67A7-E7B6-4E5B-8C2F-20E6727CF764}" type="presParOf" srcId="{F7932608-6877-4233-9475-49E1AB27A0E6}" destId="{202DDC15-D41A-4799-B9CB-3D772CBBAE2F}" srcOrd="4" destOrd="0" presId="urn:microsoft.com/office/officeart/2005/8/layout/chevron2"/>
    <dgm:cxn modelId="{7DCA1A50-84AC-4DD7-9F21-3AA55731B70F}" type="presParOf" srcId="{202DDC15-D41A-4799-B9CB-3D772CBBAE2F}" destId="{0712AA99-F422-4B1B-969B-74955291DD61}" srcOrd="0" destOrd="0" presId="urn:microsoft.com/office/officeart/2005/8/layout/chevron2"/>
    <dgm:cxn modelId="{C038D8EE-5662-42F9-B8E2-5F41F280E342}" type="presParOf" srcId="{202DDC15-D41A-4799-B9CB-3D772CBBAE2F}" destId="{77126CC8-9085-493A-9BA3-5D77EAC79A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87A8A9-5605-4023-8DAE-9D2BEDB9524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7E16A6C2-49EF-497D-90BE-BFBE34A58BE1}">
      <dgm:prSet phldrT="[Текст]" phldr="1"/>
      <dgm:spPr/>
      <dgm:t>
        <a:bodyPr/>
        <a:lstStyle/>
        <a:p>
          <a:endParaRPr lang="ru-RU" dirty="0"/>
        </a:p>
      </dgm:t>
    </dgm:pt>
    <dgm:pt modelId="{223E9E07-1A8B-483B-B8E4-61899F2A7C37}" type="parTrans" cxnId="{05140CBC-B7A9-4C9A-8A1C-3D51279B5DD7}">
      <dgm:prSet/>
      <dgm:spPr/>
      <dgm:t>
        <a:bodyPr/>
        <a:lstStyle/>
        <a:p>
          <a:endParaRPr lang="ru-RU"/>
        </a:p>
      </dgm:t>
    </dgm:pt>
    <dgm:pt modelId="{247902D5-BBAF-4DB2-A04F-988EA7FC6CB3}" type="sibTrans" cxnId="{05140CBC-B7A9-4C9A-8A1C-3D51279B5DD7}">
      <dgm:prSet/>
      <dgm:spPr/>
      <dgm:t>
        <a:bodyPr/>
        <a:lstStyle/>
        <a:p>
          <a:endParaRPr lang="ru-RU"/>
        </a:p>
      </dgm:t>
    </dgm:pt>
    <dgm:pt modelId="{F5C79265-9ABF-4BFB-92AE-48155E927A7F}">
      <dgm:prSet phldrT="[Текст]" phldr="1"/>
      <dgm:spPr/>
      <dgm:t>
        <a:bodyPr/>
        <a:lstStyle/>
        <a:p>
          <a:endParaRPr lang="ru-RU" dirty="0"/>
        </a:p>
      </dgm:t>
    </dgm:pt>
    <dgm:pt modelId="{EED55B32-FC36-440B-A0F7-4093ED45B038}" type="parTrans" cxnId="{D9B24724-FF1B-4974-A232-BCD6242AE4A4}">
      <dgm:prSet/>
      <dgm:spPr/>
      <dgm:t>
        <a:bodyPr/>
        <a:lstStyle/>
        <a:p>
          <a:endParaRPr lang="ru-RU"/>
        </a:p>
      </dgm:t>
    </dgm:pt>
    <dgm:pt modelId="{A73D9938-AF96-4F10-83D2-F4B14ED2662A}" type="sibTrans" cxnId="{D9B24724-FF1B-4974-A232-BCD6242AE4A4}">
      <dgm:prSet/>
      <dgm:spPr/>
      <dgm:t>
        <a:bodyPr/>
        <a:lstStyle/>
        <a:p>
          <a:endParaRPr lang="ru-RU"/>
        </a:p>
      </dgm:t>
    </dgm:pt>
    <dgm:pt modelId="{33EEEDA2-FFC7-4A72-B07F-CF61F1140A44}">
      <dgm:prSet phldrT="[Текст]" phldr="1"/>
      <dgm:spPr/>
      <dgm:t>
        <a:bodyPr/>
        <a:lstStyle/>
        <a:p>
          <a:endParaRPr lang="ru-RU" dirty="0"/>
        </a:p>
      </dgm:t>
    </dgm:pt>
    <dgm:pt modelId="{7A97A280-C7FF-4292-9659-E1FCBF9AEC85}" type="parTrans" cxnId="{CA41F38D-FB6B-4FC3-B65B-D3D17C4AEC20}">
      <dgm:prSet/>
      <dgm:spPr/>
      <dgm:t>
        <a:bodyPr/>
        <a:lstStyle/>
        <a:p>
          <a:endParaRPr lang="ru-RU"/>
        </a:p>
      </dgm:t>
    </dgm:pt>
    <dgm:pt modelId="{ACBC5F5A-902C-4259-8958-435EB43F2E1B}" type="sibTrans" cxnId="{CA41F38D-FB6B-4FC3-B65B-D3D17C4AEC20}">
      <dgm:prSet/>
      <dgm:spPr/>
      <dgm:t>
        <a:bodyPr/>
        <a:lstStyle/>
        <a:p>
          <a:endParaRPr lang="ru-RU"/>
        </a:p>
      </dgm:t>
    </dgm:pt>
    <dgm:pt modelId="{730EEBA1-AA65-4F49-9D40-9B25C631A783}" type="pres">
      <dgm:prSet presAssocID="{6C87A8A9-5605-4023-8DAE-9D2BEDB952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3D8A98-2B55-4E63-869F-A49858FF51A1}" type="pres">
      <dgm:prSet presAssocID="{7E16A6C2-49EF-497D-90BE-BFBE34A58BE1}" presName="parentLin" presStyleCnt="0"/>
      <dgm:spPr/>
    </dgm:pt>
    <dgm:pt modelId="{8E357CF3-ACE8-45B7-9D2F-A22E6D164C8B}" type="pres">
      <dgm:prSet presAssocID="{7E16A6C2-49EF-497D-90BE-BFBE34A58BE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C2826D-241A-43C2-9C4D-A850D6A0550B}" type="pres">
      <dgm:prSet presAssocID="{7E16A6C2-49EF-497D-90BE-BFBE34A58B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EC52F-C3B5-4B1B-BB16-1AE8D8C5B1C0}" type="pres">
      <dgm:prSet presAssocID="{7E16A6C2-49EF-497D-90BE-BFBE34A58BE1}" presName="negativeSpace" presStyleCnt="0"/>
      <dgm:spPr/>
    </dgm:pt>
    <dgm:pt modelId="{AEA57B9D-27D6-4073-B048-2BE014334A71}" type="pres">
      <dgm:prSet presAssocID="{7E16A6C2-49EF-497D-90BE-BFBE34A58BE1}" presName="childText" presStyleLbl="conFgAcc1" presStyleIdx="0" presStyleCnt="3">
        <dgm:presLayoutVars>
          <dgm:bulletEnabled val="1"/>
        </dgm:presLayoutVars>
      </dgm:prSet>
      <dgm:spPr/>
    </dgm:pt>
    <dgm:pt modelId="{0AFDD6FF-8050-4CB2-BAA5-68B8D8F1C135}" type="pres">
      <dgm:prSet presAssocID="{247902D5-BBAF-4DB2-A04F-988EA7FC6CB3}" presName="spaceBetweenRectangles" presStyleCnt="0"/>
      <dgm:spPr/>
    </dgm:pt>
    <dgm:pt modelId="{6AB7DC27-E194-438E-A47C-2C2A526E1106}" type="pres">
      <dgm:prSet presAssocID="{F5C79265-9ABF-4BFB-92AE-48155E927A7F}" presName="parentLin" presStyleCnt="0"/>
      <dgm:spPr/>
    </dgm:pt>
    <dgm:pt modelId="{76654B09-4E03-4E4C-A360-3EE5262E658E}" type="pres">
      <dgm:prSet presAssocID="{F5C79265-9ABF-4BFB-92AE-48155E927A7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460DBED-2F2A-44B2-9C83-D13E65FCAC25}" type="pres">
      <dgm:prSet presAssocID="{F5C79265-9ABF-4BFB-92AE-48155E927A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ADC09-0AA4-415F-823A-AE52AB9AE702}" type="pres">
      <dgm:prSet presAssocID="{F5C79265-9ABF-4BFB-92AE-48155E927A7F}" presName="negativeSpace" presStyleCnt="0"/>
      <dgm:spPr/>
    </dgm:pt>
    <dgm:pt modelId="{9D31DFCB-5E88-44D1-828F-8DEA686E8C35}" type="pres">
      <dgm:prSet presAssocID="{F5C79265-9ABF-4BFB-92AE-48155E927A7F}" presName="childText" presStyleLbl="conFgAcc1" presStyleIdx="1" presStyleCnt="3">
        <dgm:presLayoutVars>
          <dgm:bulletEnabled val="1"/>
        </dgm:presLayoutVars>
      </dgm:prSet>
      <dgm:spPr/>
    </dgm:pt>
    <dgm:pt modelId="{D76C97F8-3DC2-48B5-98D3-6A309FF7902D}" type="pres">
      <dgm:prSet presAssocID="{A73D9938-AF96-4F10-83D2-F4B14ED2662A}" presName="spaceBetweenRectangles" presStyleCnt="0"/>
      <dgm:spPr/>
    </dgm:pt>
    <dgm:pt modelId="{98B99777-D362-4218-8E4F-4B061D4E922F}" type="pres">
      <dgm:prSet presAssocID="{33EEEDA2-FFC7-4A72-B07F-CF61F1140A44}" presName="parentLin" presStyleCnt="0"/>
      <dgm:spPr/>
    </dgm:pt>
    <dgm:pt modelId="{CF4246E0-2C02-444A-88E4-F62F16EBF276}" type="pres">
      <dgm:prSet presAssocID="{33EEEDA2-FFC7-4A72-B07F-CF61F1140A4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8596E13-34F2-47E7-9CD7-32DC7D6D7871}" type="pres">
      <dgm:prSet presAssocID="{33EEEDA2-FFC7-4A72-B07F-CF61F1140A4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A4823-9E5A-477C-9710-E04FEEC2D97B}" type="pres">
      <dgm:prSet presAssocID="{33EEEDA2-FFC7-4A72-B07F-CF61F1140A44}" presName="negativeSpace" presStyleCnt="0"/>
      <dgm:spPr/>
    </dgm:pt>
    <dgm:pt modelId="{64439E68-E83E-421B-81B3-520714377A73}" type="pres">
      <dgm:prSet presAssocID="{33EEEDA2-FFC7-4A72-B07F-CF61F1140A4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06A856F-B606-48B6-8140-7A56BA26E7B3}" type="presOf" srcId="{33EEEDA2-FFC7-4A72-B07F-CF61F1140A44}" destId="{CF4246E0-2C02-444A-88E4-F62F16EBF276}" srcOrd="0" destOrd="0" presId="urn:microsoft.com/office/officeart/2005/8/layout/list1"/>
    <dgm:cxn modelId="{D2BA9A57-6110-47C0-909E-39105486C910}" type="presOf" srcId="{6C87A8A9-5605-4023-8DAE-9D2BEDB95242}" destId="{730EEBA1-AA65-4F49-9D40-9B25C631A783}" srcOrd="0" destOrd="0" presId="urn:microsoft.com/office/officeart/2005/8/layout/list1"/>
    <dgm:cxn modelId="{D9B24724-FF1B-4974-A232-BCD6242AE4A4}" srcId="{6C87A8A9-5605-4023-8DAE-9D2BEDB95242}" destId="{F5C79265-9ABF-4BFB-92AE-48155E927A7F}" srcOrd="1" destOrd="0" parTransId="{EED55B32-FC36-440B-A0F7-4093ED45B038}" sibTransId="{A73D9938-AF96-4F10-83D2-F4B14ED2662A}"/>
    <dgm:cxn modelId="{1B97A711-283C-4DE2-A92E-2BF1ECFCDA19}" type="presOf" srcId="{7E16A6C2-49EF-497D-90BE-BFBE34A58BE1}" destId="{8E357CF3-ACE8-45B7-9D2F-A22E6D164C8B}" srcOrd="0" destOrd="0" presId="urn:microsoft.com/office/officeart/2005/8/layout/list1"/>
    <dgm:cxn modelId="{CA41F38D-FB6B-4FC3-B65B-D3D17C4AEC20}" srcId="{6C87A8A9-5605-4023-8DAE-9D2BEDB95242}" destId="{33EEEDA2-FFC7-4A72-B07F-CF61F1140A44}" srcOrd="2" destOrd="0" parTransId="{7A97A280-C7FF-4292-9659-E1FCBF9AEC85}" sibTransId="{ACBC5F5A-902C-4259-8958-435EB43F2E1B}"/>
    <dgm:cxn modelId="{D05F2CD6-35D4-4273-8D3F-29DF8682A5E3}" type="presOf" srcId="{33EEEDA2-FFC7-4A72-B07F-CF61F1140A44}" destId="{58596E13-34F2-47E7-9CD7-32DC7D6D7871}" srcOrd="1" destOrd="0" presId="urn:microsoft.com/office/officeart/2005/8/layout/list1"/>
    <dgm:cxn modelId="{05140CBC-B7A9-4C9A-8A1C-3D51279B5DD7}" srcId="{6C87A8A9-5605-4023-8DAE-9D2BEDB95242}" destId="{7E16A6C2-49EF-497D-90BE-BFBE34A58BE1}" srcOrd="0" destOrd="0" parTransId="{223E9E07-1A8B-483B-B8E4-61899F2A7C37}" sibTransId="{247902D5-BBAF-4DB2-A04F-988EA7FC6CB3}"/>
    <dgm:cxn modelId="{9FDBAB9F-C784-4760-9BCB-1F87637E52F2}" type="presOf" srcId="{F5C79265-9ABF-4BFB-92AE-48155E927A7F}" destId="{76654B09-4E03-4E4C-A360-3EE5262E658E}" srcOrd="0" destOrd="0" presId="urn:microsoft.com/office/officeart/2005/8/layout/list1"/>
    <dgm:cxn modelId="{CE30EF9E-0FA4-4431-BBC1-3AF1E62A692B}" type="presOf" srcId="{7E16A6C2-49EF-497D-90BE-BFBE34A58BE1}" destId="{ABC2826D-241A-43C2-9C4D-A850D6A0550B}" srcOrd="1" destOrd="0" presId="urn:microsoft.com/office/officeart/2005/8/layout/list1"/>
    <dgm:cxn modelId="{E0122D43-1B4E-4533-B0C3-2BE7EC3A477D}" type="presOf" srcId="{F5C79265-9ABF-4BFB-92AE-48155E927A7F}" destId="{7460DBED-2F2A-44B2-9C83-D13E65FCAC25}" srcOrd="1" destOrd="0" presId="urn:microsoft.com/office/officeart/2005/8/layout/list1"/>
    <dgm:cxn modelId="{36BA86DB-7D0B-4843-8FA3-1AA50F31B336}" type="presParOf" srcId="{730EEBA1-AA65-4F49-9D40-9B25C631A783}" destId="{B03D8A98-2B55-4E63-869F-A49858FF51A1}" srcOrd="0" destOrd="0" presId="urn:microsoft.com/office/officeart/2005/8/layout/list1"/>
    <dgm:cxn modelId="{30DEBB49-F4F3-4A5B-8D14-C3D608D5E5F8}" type="presParOf" srcId="{B03D8A98-2B55-4E63-869F-A49858FF51A1}" destId="{8E357CF3-ACE8-45B7-9D2F-A22E6D164C8B}" srcOrd="0" destOrd="0" presId="urn:microsoft.com/office/officeart/2005/8/layout/list1"/>
    <dgm:cxn modelId="{8F638862-B332-4D04-A197-BFD4105238B4}" type="presParOf" srcId="{B03D8A98-2B55-4E63-869F-A49858FF51A1}" destId="{ABC2826D-241A-43C2-9C4D-A850D6A0550B}" srcOrd="1" destOrd="0" presId="urn:microsoft.com/office/officeart/2005/8/layout/list1"/>
    <dgm:cxn modelId="{3368FCB0-6B7F-4441-9A02-3D4973E2D3FC}" type="presParOf" srcId="{730EEBA1-AA65-4F49-9D40-9B25C631A783}" destId="{BECEC52F-C3B5-4B1B-BB16-1AE8D8C5B1C0}" srcOrd="1" destOrd="0" presId="urn:microsoft.com/office/officeart/2005/8/layout/list1"/>
    <dgm:cxn modelId="{562A2009-9F54-4239-BBAD-3ABC8DE68BB4}" type="presParOf" srcId="{730EEBA1-AA65-4F49-9D40-9B25C631A783}" destId="{AEA57B9D-27D6-4073-B048-2BE014334A71}" srcOrd="2" destOrd="0" presId="urn:microsoft.com/office/officeart/2005/8/layout/list1"/>
    <dgm:cxn modelId="{1886579A-68D3-4B47-B6E6-C005F75D984D}" type="presParOf" srcId="{730EEBA1-AA65-4F49-9D40-9B25C631A783}" destId="{0AFDD6FF-8050-4CB2-BAA5-68B8D8F1C135}" srcOrd="3" destOrd="0" presId="urn:microsoft.com/office/officeart/2005/8/layout/list1"/>
    <dgm:cxn modelId="{56D0A7DE-3EF4-4352-82C3-CC36306E9FCE}" type="presParOf" srcId="{730EEBA1-AA65-4F49-9D40-9B25C631A783}" destId="{6AB7DC27-E194-438E-A47C-2C2A526E1106}" srcOrd="4" destOrd="0" presId="urn:microsoft.com/office/officeart/2005/8/layout/list1"/>
    <dgm:cxn modelId="{08D36364-0CB0-4313-A82E-6521E8D11ADB}" type="presParOf" srcId="{6AB7DC27-E194-438E-A47C-2C2A526E1106}" destId="{76654B09-4E03-4E4C-A360-3EE5262E658E}" srcOrd="0" destOrd="0" presId="urn:microsoft.com/office/officeart/2005/8/layout/list1"/>
    <dgm:cxn modelId="{8C8D1A60-B0CE-4676-BA8F-49A62A55F641}" type="presParOf" srcId="{6AB7DC27-E194-438E-A47C-2C2A526E1106}" destId="{7460DBED-2F2A-44B2-9C83-D13E65FCAC25}" srcOrd="1" destOrd="0" presId="urn:microsoft.com/office/officeart/2005/8/layout/list1"/>
    <dgm:cxn modelId="{6DD96737-DF88-4E75-BFBE-5541FEBA86E5}" type="presParOf" srcId="{730EEBA1-AA65-4F49-9D40-9B25C631A783}" destId="{5B3ADC09-0AA4-415F-823A-AE52AB9AE702}" srcOrd="5" destOrd="0" presId="urn:microsoft.com/office/officeart/2005/8/layout/list1"/>
    <dgm:cxn modelId="{8B47E5A4-4657-4D53-8683-200732AA1F09}" type="presParOf" srcId="{730EEBA1-AA65-4F49-9D40-9B25C631A783}" destId="{9D31DFCB-5E88-44D1-828F-8DEA686E8C35}" srcOrd="6" destOrd="0" presId="urn:microsoft.com/office/officeart/2005/8/layout/list1"/>
    <dgm:cxn modelId="{F76BB660-A176-4D43-A45F-FC0DADFC8B23}" type="presParOf" srcId="{730EEBA1-AA65-4F49-9D40-9B25C631A783}" destId="{D76C97F8-3DC2-48B5-98D3-6A309FF7902D}" srcOrd="7" destOrd="0" presId="urn:microsoft.com/office/officeart/2005/8/layout/list1"/>
    <dgm:cxn modelId="{14AB63CA-1A76-4BFA-89FF-209EECD5732C}" type="presParOf" srcId="{730EEBA1-AA65-4F49-9D40-9B25C631A783}" destId="{98B99777-D362-4218-8E4F-4B061D4E922F}" srcOrd="8" destOrd="0" presId="urn:microsoft.com/office/officeart/2005/8/layout/list1"/>
    <dgm:cxn modelId="{CC1F25B4-8150-4E07-B431-BEC1AD968AE2}" type="presParOf" srcId="{98B99777-D362-4218-8E4F-4B061D4E922F}" destId="{CF4246E0-2C02-444A-88E4-F62F16EBF276}" srcOrd="0" destOrd="0" presId="urn:microsoft.com/office/officeart/2005/8/layout/list1"/>
    <dgm:cxn modelId="{7A1D8ED8-35E3-41FC-8172-93829992DCC6}" type="presParOf" srcId="{98B99777-D362-4218-8E4F-4B061D4E922F}" destId="{58596E13-34F2-47E7-9CD7-32DC7D6D7871}" srcOrd="1" destOrd="0" presId="urn:microsoft.com/office/officeart/2005/8/layout/list1"/>
    <dgm:cxn modelId="{985B9536-1FB8-46CF-89CB-13500EC850CA}" type="presParOf" srcId="{730EEBA1-AA65-4F49-9D40-9B25C631A783}" destId="{076A4823-9E5A-477C-9710-E04FEEC2D97B}" srcOrd="9" destOrd="0" presId="urn:microsoft.com/office/officeart/2005/8/layout/list1"/>
    <dgm:cxn modelId="{5C7509D3-423C-407D-B3E5-7173856ADF4F}" type="presParOf" srcId="{730EEBA1-AA65-4F49-9D40-9B25C631A783}" destId="{64439E68-E83E-421B-81B3-520714377A7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A21426-ED9E-4C10-922C-A69A5B928356}">
      <dsp:nvSpPr>
        <dsp:cNvPr id="0" name=""/>
        <dsp:cNvSpPr/>
      </dsp:nvSpPr>
      <dsp:spPr>
        <a:xfrm rot="5400000">
          <a:off x="-216361" y="265645"/>
          <a:ext cx="1442408" cy="10096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5400000">
        <a:off x="-216361" y="265645"/>
        <a:ext cx="1442408" cy="1009686"/>
      </dsp:txXfrm>
    </dsp:sp>
    <dsp:sp modelId="{2BFE60A3-3E66-4976-8203-6AB8FA93EF4E}">
      <dsp:nvSpPr>
        <dsp:cNvPr id="0" name=""/>
        <dsp:cNvSpPr/>
      </dsp:nvSpPr>
      <dsp:spPr>
        <a:xfrm rot="5400000">
          <a:off x="5132268" y="-4118309"/>
          <a:ext cx="1514749" cy="9759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Взаимодействие с органами исполнительной власти и местного самоуправления по созданию комиссий по подготовке и проведению ВПН-2020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Получение информации о перечне и границах муниципальных образований и населенных пунктов 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Получение информации о состоянии адресного хозяйства в населенных пунктах  муниципальных образований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 rot="5400000">
        <a:off x="5132268" y="-4118309"/>
        <a:ext cx="1514749" cy="9759913"/>
      </dsp:txXfrm>
    </dsp:sp>
    <dsp:sp modelId="{788E1B88-7157-45F3-80A0-8D4E7F8B8D3D}">
      <dsp:nvSpPr>
        <dsp:cNvPr id="0" name=""/>
        <dsp:cNvSpPr/>
      </dsp:nvSpPr>
      <dsp:spPr>
        <a:xfrm rot="5400000">
          <a:off x="-216361" y="1874496"/>
          <a:ext cx="1442408" cy="10096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5400000">
        <a:off x="-216361" y="1874496"/>
        <a:ext cx="1442408" cy="1009686"/>
      </dsp:txXfrm>
    </dsp:sp>
    <dsp:sp modelId="{40825AE0-98AA-45D8-A781-3C35A244F6F9}">
      <dsp:nvSpPr>
        <dsp:cNvPr id="0" name=""/>
        <dsp:cNvSpPr/>
      </dsp:nvSpPr>
      <dsp:spPr>
        <a:xfrm rot="5400000">
          <a:off x="5190833" y="-2602120"/>
          <a:ext cx="1397619" cy="9759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Уточнение списков адресов домов ВПН-2010  на основе данных , полученных от органов местного самоуправления, эксплуатационных и иных организаций</a:t>
          </a:r>
          <a:endParaRPr lang="ru-RU" sz="1800" kern="1200" dirty="0">
            <a:solidFill>
              <a:schemeClr val="accent2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Составление списков домов и уточнение численности населения</a:t>
          </a:r>
          <a:endParaRPr lang="ru-RU" sz="1800" kern="1200" dirty="0">
            <a:solidFill>
              <a:schemeClr val="accent2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Актуализация картографического материала для подготовки и проведении Всероссийской переписи населения 2020 года</a:t>
          </a:r>
          <a:endParaRPr lang="ru-RU" sz="1800" kern="1200" dirty="0">
            <a:solidFill>
              <a:schemeClr val="accent2">
                <a:lumMod val="50000"/>
              </a:schemeClr>
            </a:solidFill>
          </a:endParaRPr>
        </a:p>
      </dsp:txBody>
      <dsp:txXfrm rot="5400000">
        <a:off x="5190833" y="-2602120"/>
        <a:ext cx="1397619" cy="9759913"/>
      </dsp:txXfrm>
    </dsp:sp>
    <dsp:sp modelId="{0712AA99-F422-4B1B-969B-74955291DD61}">
      <dsp:nvSpPr>
        <dsp:cNvPr id="0" name=""/>
        <dsp:cNvSpPr/>
      </dsp:nvSpPr>
      <dsp:spPr>
        <a:xfrm rot="5400000">
          <a:off x="-216361" y="3528732"/>
          <a:ext cx="1442408" cy="10096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5400000">
        <a:off x="-216361" y="3528732"/>
        <a:ext cx="1442408" cy="1009686"/>
      </dsp:txXfrm>
    </dsp:sp>
    <dsp:sp modelId="{77126CC8-9085-493A-9BA3-5D77EAC79A13}">
      <dsp:nvSpPr>
        <dsp:cNvPr id="0" name=""/>
        <dsp:cNvSpPr/>
      </dsp:nvSpPr>
      <dsp:spPr>
        <a:xfrm rot="5400000">
          <a:off x="5010004" y="-806595"/>
          <a:ext cx="1759276" cy="9759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Проведение регистраторами актуализации на местности списков адресов и картографического материала на бумажном  носителе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Внесение в АС ВПН на районном и территориальном уровнях изменений в списки адресов домов и карт-основ по итогам работы  регистраторов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Составление организационного плана проведения </a:t>
          </a:r>
          <a:b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Всероссийской  переписи населения 2020 года                    </a:t>
          </a:r>
          <a:endParaRPr lang="ru-RU" sz="1800" kern="1200" dirty="0">
            <a:solidFill>
              <a:schemeClr val="accent2">
                <a:lumMod val="50000"/>
              </a:schemeClr>
            </a:solidFill>
          </a:endParaRPr>
        </a:p>
      </dsp:txBody>
      <dsp:txXfrm rot="5400000">
        <a:off x="5010004" y="-806595"/>
        <a:ext cx="1759276" cy="97599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A57B9D-27D6-4073-B048-2BE014334A71}">
      <dsp:nvSpPr>
        <dsp:cNvPr id="0" name=""/>
        <dsp:cNvSpPr/>
      </dsp:nvSpPr>
      <dsp:spPr>
        <a:xfrm>
          <a:off x="0" y="2218537"/>
          <a:ext cx="61383" cy="1257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C2826D-241A-43C2-9C4D-A850D6A0550B}">
      <dsp:nvSpPr>
        <dsp:cNvPr id="0" name=""/>
        <dsp:cNvSpPr/>
      </dsp:nvSpPr>
      <dsp:spPr>
        <a:xfrm>
          <a:off x="3069" y="2144881"/>
          <a:ext cx="42968" cy="1473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24" tIns="0" rIns="1624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069" y="2144881"/>
        <a:ext cx="42968" cy="147311"/>
      </dsp:txXfrm>
    </dsp:sp>
    <dsp:sp modelId="{9D31DFCB-5E88-44D1-828F-8DEA686E8C35}">
      <dsp:nvSpPr>
        <dsp:cNvPr id="0" name=""/>
        <dsp:cNvSpPr/>
      </dsp:nvSpPr>
      <dsp:spPr>
        <a:xfrm>
          <a:off x="0" y="2444894"/>
          <a:ext cx="61383" cy="1257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60DBED-2F2A-44B2-9C83-D13E65FCAC25}">
      <dsp:nvSpPr>
        <dsp:cNvPr id="0" name=""/>
        <dsp:cNvSpPr/>
      </dsp:nvSpPr>
      <dsp:spPr>
        <a:xfrm>
          <a:off x="3069" y="2371238"/>
          <a:ext cx="42968" cy="1473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24" tIns="0" rIns="1624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069" y="2371238"/>
        <a:ext cx="42968" cy="147311"/>
      </dsp:txXfrm>
    </dsp:sp>
    <dsp:sp modelId="{64439E68-E83E-421B-81B3-520714377A73}">
      <dsp:nvSpPr>
        <dsp:cNvPr id="0" name=""/>
        <dsp:cNvSpPr/>
      </dsp:nvSpPr>
      <dsp:spPr>
        <a:xfrm>
          <a:off x="0" y="2671251"/>
          <a:ext cx="61383" cy="1257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596E13-34F2-47E7-9CD7-32DC7D6D7871}">
      <dsp:nvSpPr>
        <dsp:cNvPr id="0" name=""/>
        <dsp:cNvSpPr/>
      </dsp:nvSpPr>
      <dsp:spPr>
        <a:xfrm>
          <a:off x="3069" y="2597595"/>
          <a:ext cx="42968" cy="1473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24" tIns="0" rIns="1624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069" y="2597595"/>
        <a:ext cx="42968" cy="147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CF5FCC-93B6-4D7A-988C-EC9574F0457A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F4A9BD-77D9-434E-8172-7384248FA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64774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187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4187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BE5BE0-402B-4D42-9BF1-9F2A5111BDDD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41363"/>
            <a:ext cx="6584950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0823"/>
            <a:ext cx="5438775" cy="4442939"/>
          </a:xfrm>
          <a:prstGeom prst="rect">
            <a:avLst/>
          </a:prstGeom>
        </p:spPr>
        <p:txBody>
          <a:bodyPr vert="horz" lIns="90699" tIns="45350" rIns="90699" bIns="4535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3BFF16-BCE5-4175-8EA5-0315F2041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36244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21BAE055-4450-4DA8-92B8-ECDE31A46AF7}" type="slidenum">
              <a:rPr lang="ru-RU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317F3-3220-4901-8E67-C2E35BF94E4D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6927E-4874-4ACE-AFF9-CA970625577E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3BFF16-BCE5-4175-8EA5-0315F2041B0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2CE64F-8F58-4376-AFCC-DA753E3814D8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6767A6-4E31-4549-BA45-1CFEA7EEE36E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6927E-4874-4ACE-AFF9-CA970625577E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6927E-4874-4ACE-AFF9-CA970625577E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9128-0954-4B60-B158-6E6905B8B050}" type="datetime1">
              <a:rPr lang="ru-RU" smtClean="0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387F-A290-4CC9-BF18-F34F95074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11EF-A356-4F50-8BC1-F65F979BDF16}" type="datetime1">
              <a:rPr lang="ru-RU" smtClean="0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A1E5-6DD8-4861-8EB4-E81DC7E92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B18DA-54F1-4DBC-BD8B-AA20576B6501}" type="datetime1">
              <a:rPr lang="ru-RU" smtClean="0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0467-D716-4535-A4A0-03DA5D02D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CA72-34C4-48F3-9993-D6E7A64E39D0}" type="datetime1">
              <a:rPr lang="ru-RU" smtClean="0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FB32-A9D2-4056-AD03-088500029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5994400" y="3924300"/>
            <a:ext cx="11271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6261100" y="3924300"/>
            <a:ext cx="11271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5729288" y="3924300"/>
            <a:ext cx="112712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39949-C3BE-43B9-8057-AD518A34347A}" type="datetime1">
              <a:rPr lang="ru-RU" smtClean="0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5127-F634-43CC-9723-32DA89C6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D7F3-C890-4F96-868C-C4F3617F3C77}" type="datetime1">
              <a:rPr lang="ru-RU" smtClean="0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DA6FF-8338-4641-9897-FF2D403A8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E99D6-BB66-4236-A1E1-47091F60637F}" type="datetime1">
              <a:rPr lang="ru-RU" smtClean="0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72688-40E8-428F-A606-680F13A06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5EC8B-72BA-4CD8-9C32-C317B95D77CF}" type="datetime1">
              <a:rPr lang="ru-RU" smtClean="0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08ADD-B212-4044-BA98-52FEBB337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67DA-33E3-4FD5-92AA-0A1C17ABF150}" type="datetime1">
              <a:rPr lang="ru-RU" smtClean="0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5BD23-7658-4BFB-A8CF-F75025907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5C6FB-287C-4DF2-B8C4-A891A9E1E64A}" type="datetime1">
              <a:rPr lang="ru-RU" smtClean="0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B7913-C4DC-4252-BB39-F7104DA90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5D23B-0C19-4FB1-AB26-4B1C98F50803}" type="datetime1">
              <a:rPr lang="ru-RU" smtClean="0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2167E-271B-4C4E-8C1B-27867AD4B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188" y="6356350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EFD8F52-B3C9-4281-9AD4-D1F1958A11DC}" type="datetime1">
              <a:rPr lang="ru-RU" smtClean="0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9475" y="6356350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0313" y="6356350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E9409E9-5127-469E-BA92-4DDE1C9AD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600" y="6499225"/>
            <a:ext cx="11271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58825" y="6499225"/>
            <a:ext cx="11271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34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cid:image005.png@01D55398.1A1F220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D55398.1A1F220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D55398.1A1F220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D55398.1A1F220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5.png@01D55398.1A1F2200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5.png@01D55398.1A1F2200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5.png@01D55398.1A1F2200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cid:image006.png@01D55398.1A1F2200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D55398.1A1F220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cid:image005.png@01D55398.1A1F2200" TargetMode="Externa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D55398.1A1F22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5.png@01D55398.1A1F220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D55398.1A1F220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D55398.1A1F220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D55398.1A1F22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40B7FB62-B8E0-479E-BF3D-A98C161900C7" descr="cid:image005.png@01D55398.1A1F220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-1"/>
            <a:ext cx="2999656" cy="225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1" name="Группа 6"/>
          <p:cNvGrpSpPr>
            <a:grpSpLocks/>
          </p:cNvGrpSpPr>
          <p:nvPr/>
        </p:nvGrpSpPr>
        <p:grpSpPr bwMode="auto">
          <a:xfrm>
            <a:off x="2999656" y="0"/>
            <a:ext cx="8856663" cy="687387"/>
            <a:chOff x="155209" y="332656"/>
            <a:chExt cx="8856662" cy="688065"/>
          </a:xfrm>
        </p:grpSpPr>
        <p:pic>
          <p:nvPicPr>
            <p:cNvPr id="15364" name="Picture 2" descr="shapk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209" y="332656"/>
              <a:ext cx="8856662" cy="688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3" descr="E:\Коллегия\2016\Эмблема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88424" y="332656"/>
              <a:ext cx="546305" cy="64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911424" y="1268760"/>
            <a:ext cx="10873208" cy="4176464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4900"/>
              </a:lnSpc>
            </a:pPr>
            <a:r>
              <a:rPr lang="ru-RU" sz="4000" b="1" dirty="0" smtClean="0"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Об итогах работы </a:t>
            </a:r>
            <a:br>
              <a:rPr lang="ru-RU" sz="4000" b="1" dirty="0" smtClean="0"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ru-RU" sz="4000" b="1" dirty="0" smtClean="0"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по актуализации списков адресов домов  на территории муниципальных образований и проверки состояния адресного хозяйства. </a:t>
            </a:r>
            <a:br>
              <a:rPr lang="ru-RU" sz="4000" b="1" dirty="0" smtClean="0"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ru-RU" sz="4000" b="1" dirty="0" smtClean="0"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Об организационном плане проведения Всероссийской переписи населения 2020 года. </a:t>
            </a:r>
            <a:endParaRPr lang="ru-RU" sz="4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5363" name="Подзаголовок 2"/>
          <p:cNvSpPr txBox="1">
            <a:spLocks/>
          </p:cNvSpPr>
          <p:nvPr/>
        </p:nvSpPr>
        <p:spPr bwMode="auto">
          <a:xfrm>
            <a:off x="6384032" y="5273526"/>
            <a:ext cx="5615881" cy="158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ts val="2600"/>
              </a:lnSpc>
              <a:spcBef>
                <a:spcPct val="20000"/>
              </a:spcBef>
              <a:buFont typeface="Arial" charset="0"/>
              <a:buNone/>
            </a:pPr>
            <a:endParaRPr lang="ru-RU" sz="2800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47528" y="5517232"/>
            <a:ext cx="97459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Aft>
                <a:spcPts val="600"/>
              </a:spcAft>
            </a:pPr>
            <a:r>
              <a:rPr lang="ru-RU" altLang="ru-RU" sz="2400" b="1" i="1" dirty="0">
                <a:solidFill>
                  <a:srgbClr val="2F5897"/>
                </a:solidFill>
                <a:latin typeface="Arial Black" pitchFamily="34" charset="0"/>
                <a:cs typeface="Arial" charset="0"/>
              </a:rPr>
              <a:t>Докладчик</a:t>
            </a:r>
            <a:r>
              <a:rPr lang="en-US" altLang="ru-RU" sz="2400" b="1" i="1" dirty="0">
                <a:solidFill>
                  <a:srgbClr val="2F5897"/>
                </a:solidFill>
                <a:latin typeface="Arial Black" pitchFamily="34" charset="0"/>
                <a:cs typeface="Arial" charset="0"/>
              </a:rPr>
              <a:t>:</a:t>
            </a:r>
            <a:r>
              <a:rPr lang="ru-RU" altLang="ru-RU" sz="2400" b="1" i="1" dirty="0">
                <a:solidFill>
                  <a:srgbClr val="2F5897"/>
                </a:solidFill>
                <a:latin typeface="Arial Black" pitchFamily="34" charset="0"/>
                <a:cs typeface="Arial" charset="0"/>
              </a:rPr>
              <a:t>  КУРИЛЮК ТАМАРА </a:t>
            </a:r>
            <a:r>
              <a:rPr lang="ru-RU" altLang="ru-RU" sz="2400" b="1" i="1" dirty="0" smtClean="0">
                <a:solidFill>
                  <a:srgbClr val="2F5897"/>
                </a:solidFill>
                <a:latin typeface="Arial Black" pitchFamily="34" charset="0"/>
                <a:cs typeface="Arial" charset="0"/>
              </a:rPr>
              <a:t>МИХАЙЛОВНА </a:t>
            </a:r>
            <a:br>
              <a:rPr lang="ru-RU" altLang="ru-RU" sz="2400" b="1" i="1" dirty="0" smtClean="0">
                <a:solidFill>
                  <a:srgbClr val="2F5897"/>
                </a:solidFill>
                <a:latin typeface="Arial Black" pitchFamily="34" charset="0"/>
                <a:cs typeface="Arial" charset="0"/>
              </a:rPr>
            </a:br>
            <a:r>
              <a:rPr lang="ru-RU" altLang="ru-RU" sz="2400" b="1" i="1" dirty="0" smtClean="0">
                <a:solidFill>
                  <a:srgbClr val="2F5897"/>
                </a:solidFill>
                <a:latin typeface="Arial Black" pitchFamily="34" charset="0"/>
                <a:cs typeface="Arial" charset="0"/>
              </a:rPr>
              <a:t>начальник </a:t>
            </a:r>
            <a:r>
              <a:rPr lang="ru-RU" altLang="ru-RU" sz="2400" b="1" i="1" dirty="0">
                <a:solidFill>
                  <a:srgbClr val="2F5897"/>
                </a:solidFill>
                <a:latin typeface="Arial Black" pitchFamily="34" charset="0"/>
                <a:cs typeface="Arial" charset="0"/>
              </a:rPr>
              <a:t>отдела статистики населения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836613"/>
            <a:ext cx="10972800" cy="908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Работа регистраторов </a:t>
            </a:r>
            <a:endParaRPr lang="ru-RU" sz="3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COMMON\419\20191015\DSC018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00" t="22502"/>
          <a:stretch>
            <a:fillRect/>
          </a:stretch>
        </p:blipFill>
        <p:spPr bwMode="auto">
          <a:xfrm>
            <a:off x="407368" y="495270"/>
            <a:ext cx="11784632" cy="61596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95400" y="0"/>
            <a:ext cx="11017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dirty="0" smtClean="0">
                <a:solidFill>
                  <a:srgbClr val="2F5897"/>
                </a:solidFill>
                <a:latin typeface="Arial Black" pitchFamily="34" charset="0"/>
              </a:rPr>
              <a:t>Фрагмент картографического материала г. Старый Оскол</a:t>
            </a:r>
            <a:endParaRPr lang="ru-RU" sz="2200" dirty="0">
              <a:solidFill>
                <a:srgbClr val="2F58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0"/>
            <a:ext cx="9734872" cy="764704"/>
          </a:xfrm>
        </p:spPr>
        <p:txBody>
          <a:bodyPr anchor="ctr"/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Мониторинг состояния адресного хозяйства</a:t>
            </a:r>
            <a:r>
              <a:rPr 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территории Белгородской области </a:t>
            </a:r>
            <a:br>
              <a:rPr lang="ru-RU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результатам </a:t>
            </a:r>
            <a:r>
              <a:rPr lang="ru-RU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регистраторского обхода </a:t>
            </a:r>
            <a:r>
              <a:rPr 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без условных регистраторских участков)</a:t>
            </a:r>
            <a:r>
              <a:rPr 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5360" y="692696"/>
          <a:ext cx="11593288" cy="6165304"/>
        </p:xfrm>
        <a:graphic>
          <a:graphicData uri="http://schemas.openxmlformats.org/drawingml/2006/table">
            <a:tbl>
              <a:tblPr/>
              <a:tblGrid>
                <a:gridCol w="2824006"/>
                <a:gridCol w="1263371"/>
                <a:gridCol w="1189055"/>
                <a:gridCol w="1134850"/>
                <a:gridCol w="1291363"/>
                <a:gridCol w="1291363"/>
                <a:gridCol w="1324474"/>
                <a:gridCol w="1274806"/>
              </a:tblGrid>
              <a:tr h="198979">
                <a:tc rowSpan="3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пройденных регистраторами домов, ед.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отсутствующих и непригодных аншлагов на домах, 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отсутствующих и непригодных номерных знаков на домах, 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аншлаги на домах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номера на домах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9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отсутствующие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нечитаемые (старые, ржавые, закрашенные)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отсутствующие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нечитаемые (старые, ржавые, закрашенные)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Белгородская область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383276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22374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519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34222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2305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6.0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9.5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Городской округ г.Белгород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23586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913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515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3.9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2.2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Алексеевский городской округ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19891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340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1.7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Белгородский район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56181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850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2530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Борисовский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10260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975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295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12.4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Валуйский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городской округ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23930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324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2940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127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12.8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Вейделевский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7953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108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1.9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Волоконовский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12226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907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87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0.4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8.1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Грайворонский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городской округ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11351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2631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23.5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Губкинский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городской округ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19466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5105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2339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26.2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Ивнянский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8937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647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0.3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7.2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Корочанский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17154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954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0.2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5.6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Красненский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6777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448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710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17.1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Красногвардейский район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17023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142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2039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0.8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Краснояружский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5540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816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0.4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14.7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Новооскольский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городской округ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16043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259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1373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1.6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8.6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Прохоровский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13705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1665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2180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12.5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16.4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Ракитянский район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12139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108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786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6.5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Ровеньский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8015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135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Старооскольский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городской округ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36347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6249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6249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17.2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17.2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Чернянский район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12273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1130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320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11.8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Шебекинский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городской округ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26305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3250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322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2128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463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13.6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9.8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93">
                <a:tc>
                  <a:txBody>
                    <a:bodyPr/>
                    <a:lstStyle/>
                    <a:p>
                      <a:pPr marL="72000" algn="l" fontAlgn="b">
                        <a:lnSpc>
                          <a:spcPts val="900"/>
                        </a:lnSpc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Яковлевский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городской округ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18174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3285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118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2119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   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18.7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0800" marR="72000" marT="10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40B7FB62-B8E0-479E-BF3D-A98C161900C7" descr="cid:image005.png@01D55398.1A1F220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2063552" cy="124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9"/>
          <p:cNvSpPr>
            <a:spLocks noGrp="1"/>
          </p:cNvSpPr>
          <p:nvPr>
            <p:ph type="title"/>
          </p:nvPr>
        </p:nvSpPr>
        <p:spPr>
          <a:xfrm>
            <a:off x="2351584" y="152400"/>
            <a:ext cx="9332416" cy="685800"/>
          </a:xfrm>
        </p:spPr>
        <p:txBody>
          <a:bodyPr/>
          <a:lstStyle/>
          <a:p>
            <a:pPr algn="ctr">
              <a:lnSpc>
                <a:spcPts val="2300"/>
              </a:lnSpc>
            </a:pPr>
            <a:r>
              <a:rPr lang="ru-RU" altLang="ru-RU" sz="2400" dirty="0" smtClean="0">
                <a:latin typeface="Arial Black" pitchFamily="34" charset="0"/>
              </a:rPr>
              <a:t> </a:t>
            </a:r>
            <a:r>
              <a:rPr lang="en-US" altLang="ru-RU" sz="2400" dirty="0" smtClean="0">
                <a:latin typeface="Arial Black" pitchFamily="34" charset="0"/>
              </a:rPr>
              <a:t/>
            </a:r>
            <a:br>
              <a:rPr lang="en-US" altLang="ru-RU" sz="2400" dirty="0" smtClean="0">
                <a:latin typeface="Arial Black" pitchFamily="34" charset="0"/>
              </a:rPr>
            </a:br>
            <a:r>
              <a:rPr lang="en-US" altLang="ru-RU" sz="2400" dirty="0" smtClean="0">
                <a:latin typeface="Arial Black" pitchFamily="34" charset="0"/>
              </a:rPr>
              <a:t/>
            </a:r>
            <a:br>
              <a:rPr lang="en-US" altLang="ru-RU" sz="2400" dirty="0" smtClean="0">
                <a:latin typeface="Arial Black" pitchFamily="34" charset="0"/>
              </a:rPr>
            </a:br>
            <a:r>
              <a:rPr lang="ru-RU" altLang="ru-RU" sz="2000" b="1" dirty="0" smtClean="0">
                <a:latin typeface="Arial" charset="0"/>
              </a:rPr>
              <a:t>Упорядочение названий улиц, наличие указателей с названиями улиц, номеров домов и квартир в городских населенных пунктах</a:t>
            </a:r>
            <a:endParaRPr lang="ru-RU" altLang="ru-RU" sz="2000" dirty="0" smtClean="0"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5359" y="914401"/>
          <a:ext cx="11665297" cy="5763991"/>
        </p:xfrm>
        <a:graphic>
          <a:graphicData uri="http://schemas.openxmlformats.org/drawingml/2006/table">
            <a:tbl>
              <a:tblPr/>
              <a:tblGrid>
                <a:gridCol w="583264"/>
                <a:gridCol w="3372793"/>
                <a:gridCol w="940488"/>
                <a:gridCol w="1728192"/>
                <a:gridCol w="1008112"/>
                <a:gridCol w="2016224"/>
                <a:gridCol w="2016224"/>
              </a:tblGrid>
              <a:tr h="216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/>
                        </a:rPr>
                        <a:t>№</a:t>
                      </a:r>
                    </a:p>
                  </a:txBody>
                  <a:tcPr marL="6364" marR="6364" marT="47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/>
                        </a:rPr>
                        <a:t>Наименование муниципального образования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/>
                        </a:rPr>
                        <a:t>Городские населенные пункты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всего</a:t>
                      </a:r>
                      <a:br>
                        <a:rPr lang="ru-RU" sz="1200" b="0" i="0" u="none" strike="noStrike" dirty="0">
                          <a:latin typeface="Arial"/>
                        </a:rPr>
                      </a:b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364" marR="6364" marT="47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населенные пункты, в которых проведены проверки состояния адресного хозяйства</a:t>
                      </a:r>
                    </a:p>
                  </a:txBody>
                  <a:tcPr marL="6364" marR="6364" marT="47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в</a:t>
                      </a:r>
                      <a:r>
                        <a:rPr lang="ru-RU" sz="12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% </a:t>
                      </a:r>
                    </a:p>
                    <a:p>
                      <a:pPr algn="ctr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к  общему итогу</a:t>
                      </a:r>
                    </a:p>
                    <a:p>
                      <a:pPr algn="ctr" fontAlgn="t">
                        <a:lnSpc>
                          <a:spcPts val="1100"/>
                        </a:lnSpc>
                      </a:pP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364" marR="6364" marT="47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из них</a:t>
                      </a:r>
                      <a:r>
                        <a:rPr lang="ru-RU" sz="1200" b="0" i="0" u="none" strike="noStrike" dirty="0" smtClean="0">
                          <a:latin typeface="Arial"/>
                        </a:rPr>
                        <a:t>,</a:t>
                      </a:r>
                    </a:p>
                    <a:p>
                      <a:pPr algn="ctr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населенные пункты, в которых необходимо провести работу по обеспечению наличия адресного хозяйства</a:t>
                      </a:r>
                    </a:p>
                  </a:txBody>
                  <a:tcPr marL="6364" marR="6364" marT="47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в %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 к населенным пунктам, в которых проведены проверки состояния адресного хозяйства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6364" marR="6364" marT="47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Городской округ г. Белгород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Алексеевский городской округ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Белгородский район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66.7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Борисовский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район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Валуйский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городской округ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Вейделевский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район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Волоконовский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район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Грайворонский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городской округ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Губкинский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городской округ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Ивнянский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район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Корочанский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район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Красненский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район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Красногвардейский район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Краснояружский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район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Новооскольский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городской округ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Прохоровский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район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Ракитянский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район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Ровеньский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район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Старооскольский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городской округ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Чернянский район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Шебекинский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городской округ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50.0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22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Яковлевский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городской округ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smtClean="0">
                          <a:latin typeface="Arial"/>
                        </a:rPr>
                        <a:t>3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smtClean="0">
                          <a:latin typeface="Arial"/>
                        </a:rPr>
                        <a:t>100.0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66.7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566"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364" marR="6364" marT="4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1" i="0" u="none" strike="noStrike" dirty="0">
                          <a:latin typeface="Arial"/>
                        </a:rPr>
                        <a:t>ИТОГО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1" i="0" u="none" strike="noStrike" dirty="0" smtClean="0">
                          <a:latin typeface="Arial"/>
                        </a:rPr>
                        <a:t>29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1" i="0" u="none" strike="noStrike" dirty="0" smtClean="0">
                          <a:latin typeface="Arial"/>
                        </a:rPr>
                        <a:t>100.0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6364" marR="6364" marT="4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/>
                        </a:rPr>
                        <a:t>89.7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40B7FB62-B8E0-479E-BF3D-A98C161900C7" descr="cid:image005.png@01D55398.1A1F220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-1" y="0"/>
            <a:ext cx="2207569" cy="133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9"/>
          <p:cNvSpPr>
            <a:spLocks noGrp="1"/>
          </p:cNvSpPr>
          <p:nvPr>
            <p:ph type="title"/>
          </p:nvPr>
        </p:nvSpPr>
        <p:spPr>
          <a:xfrm>
            <a:off x="2279576" y="152400"/>
            <a:ext cx="9912424" cy="609600"/>
          </a:xfrm>
        </p:spPr>
        <p:txBody>
          <a:bodyPr/>
          <a:lstStyle/>
          <a:p>
            <a:pPr algn="ctr">
              <a:lnSpc>
                <a:spcPts val="2300"/>
              </a:lnSpc>
            </a:pPr>
            <a:r>
              <a:rPr lang="ru-RU" altLang="ru-RU" sz="2400" dirty="0" smtClean="0">
                <a:latin typeface="Arial Black" pitchFamily="34" charset="0"/>
              </a:rPr>
              <a:t> </a:t>
            </a:r>
            <a:r>
              <a:rPr lang="en-US" altLang="ru-RU" sz="2400" dirty="0" smtClean="0">
                <a:latin typeface="Arial Black" pitchFamily="34" charset="0"/>
              </a:rPr>
              <a:t/>
            </a:r>
            <a:br>
              <a:rPr lang="en-US" altLang="ru-RU" sz="2400" dirty="0" smtClean="0">
                <a:latin typeface="Arial Black" pitchFamily="34" charset="0"/>
              </a:rPr>
            </a:br>
            <a:r>
              <a:rPr lang="en-US" altLang="ru-RU" sz="2400" dirty="0" smtClean="0">
                <a:latin typeface="Arial Black" pitchFamily="34" charset="0"/>
              </a:rPr>
              <a:t/>
            </a:r>
            <a:br>
              <a:rPr lang="en-US" altLang="ru-RU" sz="2400" dirty="0" smtClean="0">
                <a:latin typeface="Arial Black" pitchFamily="34" charset="0"/>
              </a:rPr>
            </a:br>
            <a:r>
              <a:rPr lang="ru-RU" altLang="ru-RU" sz="2000" b="1" dirty="0" smtClean="0">
                <a:latin typeface="Arial" charset="0"/>
              </a:rPr>
              <a:t>Упорядочение названий улиц, наличие указателей с названиями улиц, номеров домов и квартир в сельских населенных пунктах</a:t>
            </a:r>
            <a:endParaRPr lang="ru-RU" altLang="ru-RU" sz="2000" dirty="0" smtClean="0">
              <a:latin typeface="Arial Black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9376" y="764704"/>
          <a:ext cx="11449274" cy="5976160"/>
        </p:xfrm>
        <a:graphic>
          <a:graphicData uri="http://schemas.openxmlformats.org/drawingml/2006/table">
            <a:tbl>
              <a:tblPr/>
              <a:tblGrid>
                <a:gridCol w="477053"/>
                <a:gridCol w="2788815"/>
                <a:gridCol w="1027609"/>
                <a:gridCol w="2146739"/>
                <a:gridCol w="1431160"/>
                <a:gridCol w="1788949"/>
                <a:gridCol w="1788949"/>
              </a:tblGrid>
              <a:tr h="23943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latin typeface="Arial"/>
                        </a:rPr>
                        <a:t>№</a:t>
                      </a:r>
                    </a:p>
                  </a:txBody>
                  <a:tcPr marL="6319" marR="6319" marT="47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000" algn="ctr" fontAlgn="t"/>
                      <a:r>
                        <a:rPr lang="ru-RU" sz="1050" b="0" i="0" u="none" strike="noStrike" dirty="0" smtClean="0">
                          <a:latin typeface="+mn-lt"/>
                        </a:rPr>
                        <a:t>Наименование </a:t>
                      </a:r>
                      <a:br>
                        <a:rPr lang="ru-RU" sz="1050" b="0" i="0" u="none" strike="noStrike" dirty="0" smtClean="0">
                          <a:latin typeface="+mn-lt"/>
                        </a:rPr>
                      </a:br>
                      <a:r>
                        <a:rPr lang="ru-RU" sz="1050" b="0" i="0" u="none" strike="noStrike" dirty="0" smtClean="0">
                          <a:latin typeface="+mn-lt"/>
                        </a:rPr>
                        <a:t>муниципального </a:t>
                      </a:r>
                      <a:br>
                        <a:rPr lang="ru-RU" sz="1050" b="0" i="0" u="none" strike="noStrike" dirty="0" smtClean="0">
                          <a:latin typeface="+mn-lt"/>
                        </a:rPr>
                      </a:br>
                      <a:r>
                        <a:rPr lang="ru-RU" sz="1050" b="0" i="0" u="none" strike="noStrike" dirty="0" smtClean="0">
                          <a:latin typeface="+mn-lt"/>
                        </a:rPr>
                        <a:t>образования</a:t>
                      </a:r>
                    </a:p>
                  </a:txBody>
                  <a:tcPr marL="6319" marR="631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latin typeface="Arial"/>
                        </a:rPr>
                        <a:t>Сельские населенные пункты, в которых ведется адресное хозяйство</a:t>
                      </a:r>
                    </a:p>
                  </a:txBody>
                  <a:tcPr marL="6319" marR="631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100"/>
                        </a:lnSpc>
                      </a:pPr>
                      <a:r>
                        <a:rPr lang="ru-RU" sz="1050" b="0" i="0" u="none" strike="noStrike" dirty="0">
                          <a:latin typeface="Arial"/>
                        </a:rPr>
                        <a:t>всего</a:t>
                      </a:r>
                    </a:p>
                  </a:txBody>
                  <a:tcPr marL="6319" marR="631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100"/>
                        </a:lnSpc>
                      </a:pPr>
                      <a:r>
                        <a:rPr lang="ru-RU" sz="1050" b="0" i="0" u="none" strike="noStrike" dirty="0">
                          <a:latin typeface="Arial"/>
                        </a:rPr>
                        <a:t>населенные пункты, в которых проведены проверки состояния адресного хозяйства</a:t>
                      </a:r>
                    </a:p>
                  </a:txBody>
                  <a:tcPr marL="6319" marR="631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100"/>
                        </a:lnSpc>
                      </a:pPr>
                      <a:r>
                        <a:rPr lang="ru-RU" sz="1050" b="0" i="0" u="none" strike="noStrike" dirty="0" smtClean="0">
                          <a:latin typeface="Arial"/>
                        </a:rPr>
                        <a:t>% </a:t>
                      </a:r>
                    </a:p>
                    <a:p>
                      <a:pPr algn="ctr" fontAlgn="t">
                        <a:lnSpc>
                          <a:spcPts val="1100"/>
                        </a:lnSpc>
                      </a:pPr>
                      <a:r>
                        <a:rPr lang="ru-RU" sz="1050" b="0" i="0" u="none" strike="noStrike" dirty="0" smtClean="0">
                          <a:latin typeface="Arial"/>
                        </a:rPr>
                        <a:t>к  общему итогу</a:t>
                      </a:r>
                      <a:endParaRPr lang="ru-RU" sz="1050" b="0" i="0" u="none" strike="noStrike" dirty="0">
                        <a:latin typeface="Arial"/>
                      </a:endParaRPr>
                    </a:p>
                  </a:txBody>
                  <a:tcPr marL="6319" marR="631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100"/>
                        </a:lnSpc>
                      </a:pPr>
                      <a:r>
                        <a:rPr lang="ru-RU" sz="1050" b="0" i="0" u="none" strike="noStrike" dirty="0" smtClean="0">
                          <a:latin typeface="+mn-lt"/>
                        </a:rPr>
                        <a:t>из них, населенные пункты, в которых необходимо провести работу по обеспечению наличия адресного хозяйства</a:t>
                      </a:r>
                      <a:endParaRPr lang="ru-RU" sz="1050" b="0" i="0" u="none" strike="noStrike" dirty="0">
                        <a:latin typeface="+mn-lt"/>
                      </a:endParaRPr>
                    </a:p>
                  </a:txBody>
                  <a:tcPr marL="6319" marR="631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latin typeface="+mn-lt"/>
                        </a:rPr>
                        <a:t>в %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latin typeface="+mn-lt"/>
                        </a:rPr>
                        <a:t> к населенным пунктам, в которых проведены проверки состояния адресного хозяйства</a:t>
                      </a:r>
                      <a:endParaRPr lang="ru-RU" sz="1050" b="0" i="0" u="none" strike="noStrike" dirty="0">
                        <a:latin typeface="Arial"/>
                      </a:endParaRPr>
                    </a:p>
                  </a:txBody>
                  <a:tcPr marL="6319" marR="6319" marT="4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Городской округ г. Белгород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smtClean="0">
                          <a:latin typeface="Arial"/>
                        </a:rPr>
                        <a:t>-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smtClean="0">
                          <a:latin typeface="Arial"/>
                        </a:rPr>
                        <a:t>-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smtClean="0">
                          <a:latin typeface="Arial"/>
                        </a:rPr>
                        <a:t>-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smtClean="0">
                          <a:latin typeface="Arial"/>
                        </a:rPr>
                        <a:t>-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smtClean="0">
                          <a:latin typeface="Arial"/>
                        </a:rPr>
                        <a:t>-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723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Алексеевский городской округ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84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48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57.1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35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72.9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Белгородский район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81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81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78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96.3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Борисовский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район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33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33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31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93.9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Валуйский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городской округ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90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91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101.1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75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82.4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Вейделевский район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55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1.8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Волоконовский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район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75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75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Грайворонский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городской округ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38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38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36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94.7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Губкинский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городской округ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94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94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64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68.1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Ивнянский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район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38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38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44.7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Корочанский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район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118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118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118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Красненский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район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23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57.0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Красногвардейский район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77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77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44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57.1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Краснояружский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район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29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29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34.5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Новооскольский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городской округ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95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95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2.1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Прохоровский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район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132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132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47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35.6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Ракитянский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район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16.4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Ровеньский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район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Старооскольский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городской округ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78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78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76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97.4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Чернянский район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smtClean="0">
                          <a:latin typeface="Arial"/>
                        </a:rPr>
                        <a:t>56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smtClean="0">
                          <a:latin typeface="Arial"/>
                        </a:rPr>
                        <a:t>56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21.1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Шебекинский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городской округ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98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97.0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23.0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 err="1">
                          <a:latin typeface="Arial"/>
                        </a:rPr>
                        <a:t>Яковлевский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 городской округ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82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82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>
                          <a:latin typeface="Arial"/>
                        </a:rPr>
                        <a:t>100.0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50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61.0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ru-RU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900"/>
                        </a:lnSpc>
                      </a:pPr>
                      <a:r>
                        <a:rPr lang="ru-RU" sz="1200" b="1" i="0" u="none" strike="noStrike" dirty="0">
                          <a:latin typeface="Arial"/>
                        </a:rPr>
                        <a:t>ИТОГО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1" i="0" u="none" strike="noStrike" dirty="0">
                          <a:latin typeface="Arial"/>
                        </a:rPr>
                        <a:t>1495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1" i="0" u="none" strike="noStrike">
                          <a:latin typeface="Arial"/>
                        </a:rPr>
                        <a:t>1457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1" i="0" u="none" strike="noStrike">
                          <a:latin typeface="Arial"/>
                        </a:rPr>
                        <a:t>97.5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1" i="0" u="none" strike="noStrike">
                          <a:latin typeface="Arial"/>
                        </a:rPr>
                        <a:t>751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lnSpc>
                          <a:spcPts val="900"/>
                        </a:lnSpc>
                      </a:pPr>
                      <a:r>
                        <a:rPr lang="ru-RU" sz="1200" b="1" i="0" u="none" strike="noStrike" dirty="0">
                          <a:latin typeface="Arial"/>
                        </a:rPr>
                        <a:t>51.5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40B7FB62-B8E0-479E-BF3D-A98C161900C7" descr="cid:image005.png@01D55398.1A1F220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-1" y="0"/>
            <a:ext cx="2207569" cy="133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3" cstate="print"/>
          <a:srcRect l="6000" t="25600" r="29401" b="12772"/>
          <a:stretch>
            <a:fillRect/>
          </a:stretch>
        </p:blipFill>
        <p:spPr bwMode="auto">
          <a:xfrm>
            <a:off x="191344" y="692696"/>
            <a:ext cx="1180931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40B7FB62-B8E0-479E-BF3D-A98C161900C7" descr="cid:image005.png@01D55398.1A1F2200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-1" y="0"/>
            <a:ext cx="3143673" cy="189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print"/>
          <a:srcRect l="6137" t="25164" r="36665" b="15935"/>
          <a:stretch>
            <a:fillRect/>
          </a:stretch>
        </p:blipFill>
        <p:spPr bwMode="auto">
          <a:xfrm>
            <a:off x="335360" y="260648"/>
            <a:ext cx="1152128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40B7FB62-B8E0-479E-BF3D-A98C161900C7" descr="cid:image005.png@01D55398.1A1F2200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-1" y="0"/>
            <a:ext cx="270025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2636912"/>
            <a:ext cx="10972800" cy="1600200"/>
          </a:xfrm>
        </p:spPr>
        <p:txBody>
          <a:bodyPr/>
          <a:lstStyle/>
          <a:p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2FB32-A9D2-4056-AD03-088500029052}" type="slidenum">
              <a:rPr lang="ru-RU" sz="1400" smtClean="0"/>
              <a:pPr>
                <a:defRPr/>
              </a:pPr>
              <a:t>16</a:t>
            </a:fld>
            <a:endParaRPr lang="ru-RU" sz="1400" dirty="0"/>
          </a:p>
        </p:txBody>
      </p:sp>
      <p:grpSp>
        <p:nvGrpSpPr>
          <p:cNvPr id="6" name="Группа 4"/>
          <p:cNvGrpSpPr>
            <a:grpSpLocks/>
          </p:cNvGrpSpPr>
          <p:nvPr/>
        </p:nvGrpSpPr>
        <p:grpSpPr bwMode="auto">
          <a:xfrm>
            <a:off x="2639616" y="260648"/>
            <a:ext cx="8856663" cy="687387"/>
            <a:chOff x="155209" y="332656"/>
            <a:chExt cx="8856662" cy="688065"/>
          </a:xfrm>
        </p:grpSpPr>
        <p:pic>
          <p:nvPicPr>
            <p:cNvPr id="7" name="Picture 2" descr="shapk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209" y="332656"/>
              <a:ext cx="8856662" cy="688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E:\Коллегия\2016\Эмблем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8424" y="332656"/>
              <a:ext cx="546305" cy="64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40B7FB62-B8E0-479E-BF3D-A98C161900C7" descr="cid:image005.png@01D55398.1A1F2200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0"/>
            <a:ext cx="2639616" cy="198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92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6240016" y="1628800"/>
            <a:ext cx="4931752" cy="3528392"/>
            <a:chOff x="3275837" y="1212800"/>
            <a:chExt cx="2592324" cy="1927098"/>
          </a:xfrm>
        </p:grpSpPr>
        <p:grpSp>
          <p:nvGrpSpPr>
            <p:cNvPr id="4" name="Группа 3"/>
            <p:cNvGrpSpPr>
              <a:grpSpLocks/>
            </p:cNvGrpSpPr>
            <p:nvPr/>
          </p:nvGrpSpPr>
          <p:grpSpPr bwMode="auto">
            <a:xfrm>
              <a:off x="3275837" y="1212800"/>
              <a:ext cx="2592324" cy="1927098"/>
              <a:chOff x="3275837" y="1212800"/>
              <a:chExt cx="2592324" cy="1927098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275837" y="1269852"/>
                <a:ext cx="2592324" cy="1870046"/>
              </a:xfrm>
              <a:prstGeom prst="rect">
                <a:avLst/>
              </a:prstGeom>
              <a:effectLst>
                <a:outerShdw blurRad="139700" dist="38100" dir="5400000" algn="t" rotWithShape="0">
                  <a:prstClr val="black">
                    <a:alpha val="26000"/>
                  </a:prstClr>
                </a:outerShdw>
              </a:effectLst>
            </p:spPr>
          </p:pic>
          <p:sp>
            <p:nvSpPr>
              <p:cNvPr id="6158" name="TextBox 9"/>
              <p:cNvSpPr txBox="1">
                <a:spLocks noChangeArrowheads="1"/>
              </p:cNvSpPr>
              <p:nvPr/>
            </p:nvSpPr>
            <p:spPr bwMode="auto">
              <a:xfrm>
                <a:off x="3382652" y="2584524"/>
                <a:ext cx="2378695" cy="266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000" b="1">
                    <a:cs typeface="Arial" charset="0"/>
                  </a:rPr>
                  <a:t>№ 2444-р</a:t>
                </a:r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275837" y="1212800"/>
                <a:ext cx="2592324" cy="1870046"/>
              </a:xfrm>
              <a:prstGeom prst="rect">
                <a:avLst/>
              </a:prstGeom>
              <a:effectLst>
                <a:outerShdw blurRad="139700" dist="38100" dir="5400000" algn="t" rotWithShape="0">
                  <a:prstClr val="black">
                    <a:alpha val="26000"/>
                  </a:prstClr>
                </a:outerShdw>
              </a:effectLst>
            </p:spPr>
          </p:pic>
        </p:grpSp>
        <p:sp>
          <p:nvSpPr>
            <p:cNvPr id="6156" name="TextBox 10"/>
            <p:cNvSpPr txBox="1">
              <a:spLocks noChangeArrowheads="1"/>
            </p:cNvSpPr>
            <p:nvPr/>
          </p:nvSpPr>
          <p:spPr bwMode="auto">
            <a:xfrm>
              <a:off x="3382652" y="2368500"/>
              <a:ext cx="2378696" cy="16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dirty="0">
                  <a:cs typeface="Arial" charset="0"/>
                </a:rPr>
                <a:t>от 4 ноября 2017 года № 2444-р</a:t>
              </a:r>
            </a:p>
          </p:txBody>
        </p:sp>
      </p:grpSp>
      <p:sp>
        <p:nvSpPr>
          <p:cNvPr id="6148" name="TextBox 27"/>
          <p:cNvSpPr txBox="1">
            <a:spLocks noChangeArrowheads="1"/>
          </p:cNvSpPr>
          <p:nvPr/>
        </p:nvSpPr>
        <p:spPr bwMode="auto">
          <a:xfrm>
            <a:off x="407368" y="5013176"/>
            <a:ext cx="115932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cs typeface="Arial" charset="0"/>
              </a:rPr>
              <a:t>Отработка методологических, организационных и технологических вопросов проведения, способов сбора сведений о населении и подведения итогов Всероссийской переписи населения 2020 года возложена на Федеральную службу государственной статистики (РОССТАТ)</a:t>
            </a:r>
          </a:p>
        </p:txBody>
      </p:sp>
      <p:grpSp>
        <p:nvGrpSpPr>
          <p:cNvPr id="5" name="Группа 5"/>
          <p:cNvGrpSpPr>
            <a:grpSpLocks/>
          </p:cNvGrpSpPr>
          <p:nvPr/>
        </p:nvGrpSpPr>
        <p:grpSpPr bwMode="auto">
          <a:xfrm>
            <a:off x="2032001" y="2206625"/>
            <a:ext cx="3460751" cy="1741488"/>
            <a:chOff x="363538" y="1297387"/>
            <a:chExt cx="2595562" cy="1305500"/>
          </a:xfrm>
        </p:grpSpPr>
        <p:sp>
          <p:nvSpPr>
            <p:cNvPr id="6150" name="TextBox 11"/>
            <p:cNvSpPr txBox="1">
              <a:spLocks noChangeArrowheads="1"/>
            </p:cNvSpPr>
            <p:nvPr/>
          </p:nvSpPr>
          <p:spPr bwMode="auto">
            <a:xfrm>
              <a:off x="363538" y="1297387"/>
              <a:ext cx="2595562" cy="299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cs typeface="Arial" charset="0"/>
                </a:rPr>
                <a:t>СРОКИ ПРОВЕДЕНИЯ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363538" y="1753182"/>
              <a:ext cx="1117600" cy="4760"/>
            </a:xfrm>
            <a:prstGeom prst="line">
              <a:avLst/>
            </a:prstGeom>
            <a:ln w="12700">
              <a:solidFill>
                <a:srgbClr val="1B64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1841500" y="1753182"/>
              <a:ext cx="1117600" cy="4760"/>
            </a:xfrm>
            <a:prstGeom prst="line">
              <a:avLst/>
            </a:prstGeom>
            <a:ln w="12700">
              <a:solidFill>
                <a:srgbClr val="1B64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3" name="TextBox 19"/>
            <p:cNvSpPr txBox="1">
              <a:spLocks noChangeArrowheads="1"/>
            </p:cNvSpPr>
            <p:nvPr/>
          </p:nvSpPr>
          <p:spPr bwMode="auto">
            <a:xfrm>
              <a:off x="363538" y="2071972"/>
              <a:ext cx="2595562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cs typeface="Arial" charset="0"/>
                </a:rPr>
                <a:t>С 1 по 31 октября 2020года</a:t>
              </a:r>
            </a:p>
          </p:txBody>
        </p:sp>
        <p:pic>
          <p:nvPicPr>
            <p:cNvPr id="6154" name="Рисунок 2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1319" y="1573400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C4C634D6-64EA-4703-B28A-728997A9B5A5" descr="cid:image006.png@01D55398.1A1F2200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343472" y="404663"/>
            <a:ext cx="9865096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9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176000" cy="684312"/>
          </a:xfrm>
        </p:spPr>
        <p:txBody>
          <a:bodyPr/>
          <a:lstStyle/>
          <a:p>
            <a:pPr algn="ctr">
              <a:lnSpc>
                <a:spcPts val="2500"/>
              </a:lnSpc>
            </a:pPr>
            <a:r>
              <a:rPr lang="ru-RU" altLang="ru-RU" sz="2400" dirty="0" smtClean="0">
                <a:latin typeface="Arial Black" pitchFamily="34" charset="0"/>
              </a:rPr>
              <a:t> </a:t>
            </a:r>
            <a:r>
              <a:rPr lang="ru-RU" altLang="ru-RU" sz="2400" b="1" dirty="0" smtClean="0">
                <a:latin typeface="Arial" charset="0"/>
              </a:rPr>
              <a:t>Комиссии по проведению Всероссийской 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переписи населения 2020 года</a:t>
            </a:r>
            <a:endParaRPr lang="ru-RU" altLang="ru-RU" sz="2400" dirty="0" smtClean="0">
              <a:latin typeface="Arial Black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7368" y="404664"/>
          <a:ext cx="11480800" cy="6402520"/>
        </p:xfrm>
        <a:graphic>
          <a:graphicData uri="http://schemas.openxmlformats.org/drawingml/2006/table">
            <a:tbl>
              <a:tblPr/>
              <a:tblGrid>
                <a:gridCol w="338701"/>
                <a:gridCol w="3115699"/>
                <a:gridCol w="3759200"/>
                <a:gridCol w="2370373"/>
                <a:gridCol w="1896827"/>
              </a:tblGrid>
              <a:tr h="251532">
                <a:tc gridSpan="5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latin typeface="Arial"/>
                      </a:endParaRPr>
                    </a:p>
                  </a:txBody>
                  <a:tcPr marL="5815" marR="5815" marT="43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558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"/>
                      </a:endParaRPr>
                    </a:p>
                  </a:txBody>
                  <a:tcPr marL="5815" marR="5815" marT="4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"/>
                      </a:endParaRPr>
                    </a:p>
                  </a:txBody>
                  <a:tcPr marL="5815" marR="5815" marT="4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"/>
                      </a:endParaRPr>
                    </a:p>
                  </a:txBody>
                  <a:tcPr marL="5815" marR="5815" marT="4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"/>
                      </a:endParaRPr>
                    </a:p>
                  </a:txBody>
                  <a:tcPr marL="5815" marR="5815" marT="4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"/>
                      </a:endParaRPr>
                    </a:p>
                  </a:txBody>
                  <a:tcPr marL="5815" marR="5815" marT="43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/>
                        </a:rPr>
                        <a:t>№</a:t>
                      </a:r>
                    </a:p>
                  </a:txBody>
                  <a:tcPr marL="5815" marR="5815" marT="43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000" algn="ctr" fontAlgn="t"/>
                      <a:endParaRPr lang="en-US" sz="1200" b="0" i="0" u="none" strike="noStrike" dirty="0" smtClean="0">
                        <a:latin typeface="Arial"/>
                      </a:endParaRPr>
                    </a:p>
                    <a:p>
                      <a:pPr marL="900000" algn="ctr" fontAlgn="t"/>
                      <a:r>
                        <a:rPr lang="ru-RU" sz="1200" b="0" i="0" u="none" strike="noStrike" dirty="0" smtClean="0">
                          <a:latin typeface="Arial"/>
                        </a:rPr>
                        <a:t>Наименование </a:t>
                      </a:r>
                      <a:br>
                        <a:rPr lang="ru-RU" sz="1200" b="0" i="0" u="none" strike="noStrike" dirty="0" smtClean="0">
                          <a:latin typeface="Arial"/>
                        </a:rPr>
                      </a:br>
                      <a:r>
                        <a:rPr lang="ru-RU" sz="1200" b="0" i="0" u="none" strike="noStrike" dirty="0" smtClean="0">
                          <a:latin typeface="Arial"/>
                        </a:rPr>
                        <a:t>муниципального </a:t>
                      </a:r>
                      <a:br>
                        <a:rPr lang="ru-RU" sz="1200" b="0" i="0" u="none" strike="noStrike" dirty="0" smtClean="0">
                          <a:latin typeface="Arial"/>
                        </a:rPr>
                      </a:br>
                      <a:r>
                        <a:rPr lang="ru-RU" sz="1200" b="0" i="0" u="none" strike="noStrike" dirty="0" smtClean="0">
                          <a:latin typeface="Arial"/>
                        </a:rPr>
                        <a:t>образования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5815" marR="5815" marT="43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 smtClean="0">
                        <a:latin typeface="Arial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latin typeface="Arial"/>
                        </a:rPr>
                        <a:t>Создание 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Комиссии  </a:t>
                      </a:r>
                      <a:r>
                        <a:rPr lang="en-US" sz="1200" b="0" i="0" u="none" strike="noStrike" dirty="0" smtClean="0">
                          <a:latin typeface="Arial"/>
                        </a:rPr>
                        <a:t/>
                      </a:r>
                      <a:br>
                        <a:rPr lang="en-US" sz="1200" b="0" i="0" u="none" strike="noStrike" dirty="0" smtClean="0">
                          <a:latin typeface="Arial"/>
                        </a:rPr>
                      </a:br>
                      <a:r>
                        <a:rPr lang="ru-RU" sz="1200" b="0" i="0" u="none" strike="noStrike" dirty="0" smtClean="0">
                          <a:latin typeface="Arial"/>
                        </a:rPr>
                        <a:t>(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дата, № нормативного акта) , утверждающего </a:t>
                      </a:r>
                      <a:r>
                        <a:rPr lang="ru-RU" sz="1200" b="0" i="0" u="none" strike="noStrike" dirty="0" smtClean="0">
                          <a:latin typeface="Arial"/>
                        </a:rPr>
                        <a:t>создание 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Комиссии </a:t>
                      </a:r>
                      <a:r>
                        <a:rPr lang="en-US" sz="1200" b="0" i="0" u="none" strike="noStrike" dirty="0" smtClean="0">
                          <a:latin typeface="Arial"/>
                        </a:rPr>
                        <a:t/>
                      </a:r>
                      <a:br>
                        <a:rPr lang="en-US" sz="1200" b="0" i="0" u="none" strike="noStrike" dirty="0" smtClean="0">
                          <a:latin typeface="Arial"/>
                        </a:rPr>
                      </a:br>
                      <a:r>
                        <a:rPr lang="ru-RU" sz="1200" b="0" i="0" u="none" strike="noStrike" dirty="0" smtClean="0">
                          <a:latin typeface="Arial"/>
                        </a:rPr>
                        <a:t>по </a:t>
                      </a:r>
                      <a:r>
                        <a:rPr lang="ru-RU" sz="1200" b="0" i="0" u="none" strike="noStrike" dirty="0">
                          <a:latin typeface="Arial"/>
                        </a:rPr>
                        <a:t>проведению ВПН-2020)</a:t>
                      </a:r>
                    </a:p>
                  </a:txBody>
                  <a:tcPr marL="5815" marR="5815" marT="43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Arial"/>
                        </a:rPr>
                        <a:t>Всего создано комиссий в муниципальных образованиях (городских округах, муниципальных районах, городских и сельских поселениях)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5815" marR="5815" marT="43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 smtClean="0">
                        <a:latin typeface="Arial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latin typeface="Arial"/>
                        </a:rPr>
                        <a:t>Всего состоялось заседаний комиссий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5815" marR="5815" marT="43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5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b="0" i="0" u="none" strike="noStrike" kern="1400" baseline="0" dirty="0" smtClean="0">
                          <a:latin typeface="Arial" pitchFamily="34" charset="0"/>
                          <a:cs typeface="Arial" pitchFamily="34" charset="0"/>
                        </a:rPr>
                        <a:t>Белгородская область</a:t>
                      </a:r>
                      <a:endParaRPr lang="ru-RU" sz="1200" b="0" i="0" u="none" strike="noStrike" kern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Постановление Губернатора Белгородской области </a:t>
                      </a:r>
                    </a:p>
                    <a:p>
                      <a:pPr marL="72000" algn="l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№34 от  24.05.2019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Городской округ город Белгород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Распоряжение</a:t>
                      </a:r>
                      <a:r>
                        <a:rPr lang="ru-RU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№ 527 от 26.06.2019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Алексеевский городской округ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№638 от 13.06.2019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Белгородский район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№64 от 17.06.2019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b="0" i="0" u="none" strike="noStrike" kern="1400" baseline="0" dirty="0" err="1">
                          <a:latin typeface="Arial" pitchFamily="34" charset="0"/>
                          <a:cs typeface="Arial" pitchFamily="34" charset="0"/>
                        </a:rPr>
                        <a:t>Борисовский</a:t>
                      </a: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Распоряжение № 636 от 07.06.2019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b="0" i="0" u="none" strike="noStrike" kern="1400" baseline="0" dirty="0" err="1">
                          <a:latin typeface="Arial" pitchFamily="34" charset="0"/>
                          <a:cs typeface="Arial" pitchFamily="34" charset="0"/>
                        </a:rPr>
                        <a:t>Валуйский</a:t>
                      </a: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 городской округ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№ 911 от 06.06.2019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b="0" i="0" u="none" strike="noStrike" kern="1400" baseline="0" dirty="0" err="1">
                          <a:latin typeface="Arial" pitchFamily="34" charset="0"/>
                          <a:cs typeface="Arial" pitchFamily="34" charset="0"/>
                        </a:rPr>
                        <a:t>Вейделевский</a:t>
                      </a: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№93 от 30.05.2019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b="0" i="0" u="none" strike="noStrike" kern="1400" baseline="0" dirty="0" err="1">
                          <a:latin typeface="Arial" pitchFamily="34" charset="0"/>
                          <a:cs typeface="Arial" pitchFamily="34" charset="0"/>
                        </a:rPr>
                        <a:t>Волоконовский</a:t>
                      </a: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№ 99-01/207 от 31.05.2019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200" b="0" i="0" u="none" strike="noStrike" kern="1400" baseline="0" dirty="0" err="1">
                          <a:latin typeface="Arial" pitchFamily="34" charset="0"/>
                          <a:cs typeface="Arial" pitchFamily="34" charset="0"/>
                        </a:rPr>
                        <a:t>Грайворонский</a:t>
                      </a: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 городской округ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№ 308 от 06.06.2019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kern="1400" baseline="0" dirty="0" err="1">
                          <a:latin typeface="Arial" pitchFamily="34" charset="0"/>
                          <a:cs typeface="Arial" pitchFamily="34" charset="0"/>
                        </a:rPr>
                        <a:t>Губкинский</a:t>
                      </a: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 городской округ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№971-па от 06.06.2019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kern="1400" baseline="0" dirty="0" err="1">
                          <a:latin typeface="Arial" pitchFamily="34" charset="0"/>
                          <a:cs typeface="Arial" pitchFamily="34" charset="0"/>
                        </a:rPr>
                        <a:t>Ивнянский</a:t>
                      </a: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№209 от 11.06.2019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kern="1400" baseline="0" dirty="0" err="1">
                          <a:latin typeface="Arial" pitchFamily="34" charset="0"/>
                          <a:cs typeface="Arial" pitchFamily="34" charset="0"/>
                        </a:rPr>
                        <a:t>Корочанский</a:t>
                      </a: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№ 275 от 03.06.2019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kern="1400" baseline="0" dirty="0" err="1">
                          <a:latin typeface="Arial" pitchFamily="34" charset="0"/>
                          <a:cs typeface="Arial" pitchFamily="34" charset="0"/>
                        </a:rPr>
                        <a:t>Красненский</a:t>
                      </a: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№ 45 от 04.06.2019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Красногвардейский район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№62 от 06.06.2019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kern="1400" baseline="0" dirty="0" err="1">
                          <a:latin typeface="Arial" pitchFamily="34" charset="0"/>
                          <a:cs typeface="Arial" pitchFamily="34" charset="0"/>
                        </a:rPr>
                        <a:t>Краснояружский</a:t>
                      </a: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№118 от 03.06.2019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kern="1400" baseline="0" dirty="0" err="1">
                          <a:latin typeface="Arial" pitchFamily="34" charset="0"/>
                          <a:cs typeface="Arial" pitchFamily="34" charset="0"/>
                        </a:rPr>
                        <a:t>Новооскольский</a:t>
                      </a: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 городской округ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№284 от 03.06.2019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kern="1400" baseline="0" dirty="0" err="1">
                          <a:latin typeface="Arial" pitchFamily="34" charset="0"/>
                          <a:cs typeface="Arial" pitchFamily="34" charset="0"/>
                        </a:rPr>
                        <a:t>Прохоровский</a:t>
                      </a: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№ 546 от 10.06.2019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kern="1400" baseline="0" dirty="0" err="1">
                          <a:latin typeface="Arial" pitchFamily="34" charset="0"/>
                          <a:cs typeface="Arial" pitchFamily="34" charset="0"/>
                        </a:rPr>
                        <a:t>Ракитянский</a:t>
                      </a: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№ 76 от 10.06.2019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kern="1400" baseline="0" dirty="0" err="1">
                          <a:latin typeface="Arial" pitchFamily="34" charset="0"/>
                          <a:cs typeface="Arial" pitchFamily="34" charset="0"/>
                        </a:rPr>
                        <a:t>Ровеньский</a:t>
                      </a: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№ 253 от 07.06.2019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kern="1400" baseline="0" dirty="0" err="1">
                          <a:latin typeface="Arial" pitchFamily="34" charset="0"/>
                          <a:cs typeface="Arial" pitchFamily="34" charset="0"/>
                        </a:rPr>
                        <a:t>Старооскольский</a:t>
                      </a: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 городской округ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1477 от 30.05.2019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Чернянский район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№310 от 06.06.2019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kern="1400" baseline="0" dirty="0" err="1">
                          <a:latin typeface="Arial" pitchFamily="34" charset="0"/>
                          <a:cs typeface="Arial" pitchFamily="34" charset="0"/>
                        </a:rPr>
                        <a:t>Шебекинский</a:t>
                      </a: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 городской округ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№858 от 10.06.2019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</a:t>
                      </a:r>
                      <a:endParaRPr lang="ru-RU" sz="1000" dirty="0"/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kern="1400" baseline="0" dirty="0" err="1" smtClean="0">
                          <a:latin typeface="Arial" pitchFamily="34" charset="0"/>
                          <a:cs typeface="Arial" pitchFamily="34" charset="0"/>
                        </a:rPr>
                        <a:t>Яковлевский</a:t>
                      </a:r>
                      <a:r>
                        <a:rPr lang="ru-RU" sz="1200" b="0" i="0" u="none" strike="noStrike" kern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городской округ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Постановление №260 от 14.06.2019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ts val="1100"/>
                        </a:lnSpc>
                      </a:pPr>
                      <a:r>
                        <a:rPr lang="ru-RU" sz="1200" b="0" i="0" u="none" strike="noStrike" kern="1400" baseline="0" dirty="0"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15" marR="5815" marT="43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</a:p>
                  </a:txBody>
                  <a:tcPr marL="5815" marR="5815" marT="43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15" marR="5815" marT="43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40B7FB62-B8E0-479E-BF3D-A98C161900C7" descr="cid:image005.png@01D55398.1A1F220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-1" y="0"/>
            <a:ext cx="2207569" cy="133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0B7FB62-B8E0-479E-BF3D-A98C161900C7" descr="cid:image005.png@01D55398.1A1F2200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1"/>
            <a:ext cx="2207568" cy="13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5" y="0"/>
            <a:ext cx="9409044" cy="105273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>
              <a:lnSpc>
                <a:spcPts val="3000"/>
              </a:lnSpc>
            </a:pPr>
            <a:r>
              <a:rPr lang="ru-RU" sz="2600" b="1" dirty="0" smtClean="0">
                <a:solidFill>
                  <a:srgbClr val="004E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ПЕРЕЧЕНЬ МЕРОПРИЯТИЙ ПО ПОДГОТОВКЕ И ПРОВЕДЕНИЮ ВПН-2020 В 2019 ГОДУ</a:t>
            </a:r>
            <a:endParaRPr lang="ru-RU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4656667" y="299720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711200" y="1371600"/>
          <a:ext cx="1076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5923685" y="1916113"/>
          <a:ext cx="61383" cy="494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4" y="692150"/>
            <a:ext cx="9230816" cy="720626"/>
          </a:xfrm>
        </p:spPr>
        <p:txBody>
          <a:bodyPr/>
          <a:lstStyle/>
          <a:p>
            <a:pPr eaLnBrk="1" fontAlgn="auto" hangingPunct="1">
              <a:lnSpc>
                <a:spcPts val="2500"/>
              </a:lnSpc>
              <a:spcAft>
                <a:spcPts val="0"/>
              </a:spcAft>
              <a:defRPr/>
            </a:pPr>
            <a:r>
              <a:rPr lang="ru-RU" alt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Число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регистраторов по городским округам </a:t>
            </a:r>
            <a:br>
              <a:rPr lang="ru-RU" altLang="ru-RU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муниципальным районам </a:t>
            </a:r>
            <a:endParaRPr lang="ru-RU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9926063"/>
              </p:ext>
            </p:extLst>
          </p:nvPr>
        </p:nvGraphicFramePr>
        <p:xfrm>
          <a:off x="839416" y="1484780"/>
          <a:ext cx="10728697" cy="5373221"/>
        </p:xfrm>
        <a:graphic>
          <a:graphicData uri="http://schemas.openxmlformats.org/drawingml/2006/table">
            <a:tbl>
              <a:tblPr/>
              <a:tblGrid>
                <a:gridCol w="3623814"/>
                <a:gridCol w="1705289"/>
                <a:gridCol w="3552686"/>
                <a:gridCol w="1846908"/>
              </a:tblGrid>
              <a:tr h="552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39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39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39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</a:t>
                      </a:r>
                    </a:p>
                  </a:txBody>
                  <a:tcPr marL="121920" marR="12192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9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регистраторов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9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9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регистраторов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36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области</a:t>
                      </a:r>
                      <a:endParaRPr lang="ru-RU" dirty="0"/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-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районы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3336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Белгородский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333648">
                <a:tc>
                  <a:txBody>
                    <a:bodyPr/>
                    <a:lstStyle/>
                    <a:p>
                      <a:pPr marL="250825" marR="0" lvl="0" indent="-2508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округа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Борисовский 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333648"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г.Белгород 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Вейделевский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333648"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Алексеевский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Волоконовский 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350247"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Валуйский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Ивнянский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350247"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Грайворонский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Корочанский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350247"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Губкинский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Красненский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350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Новооскольский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25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Красногвардейский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350247"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Старооскольский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Краснояружский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350247"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Шебекинский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Прохоровский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350247"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Яковлевский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Ракитянский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3502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Ровеньский 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3502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Чернянский 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121920" marR="12192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</a:tbl>
          </a:graphicData>
        </a:graphic>
      </p:graphicFrame>
      <p:pic>
        <p:nvPicPr>
          <p:cNvPr id="236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08" y="0"/>
            <a:ext cx="8496944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725268" y="6381328"/>
            <a:ext cx="466327" cy="365125"/>
          </a:xfrm>
        </p:spPr>
        <p:txBody>
          <a:bodyPr/>
          <a:lstStyle/>
          <a:p>
            <a:pPr>
              <a:defRPr/>
            </a:pPr>
            <a:fld id="{28014876-0A18-453E-9C8A-2537AE68165D}" type="slidenum"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5</a:t>
            </a:fld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40B7FB62-B8E0-479E-BF3D-A98C161900C7" descr="cid:image005.png@01D55398.1A1F220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"/>
            <a:ext cx="2479642" cy="15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600" y="836712"/>
            <a:ext cx="8568952" cy="648072"/>
          </a:xfrm>
        </p:spPr>
        <p:txBody>
          <a:bodyPr anchor="ctr"/>
          <a:lstStyle/>
          <a:p>
            <a:pPr eaLnBrk="1" fontAlgn="auto" hangingPunct="1">
              <a:lnSpc>
                <a:spcPts val="2500"/>
              </a:lnSpc>
              <a:spcAft>
                <a:spcPts val="0"/>
              </a:spcAft>
              <a:defRPr/>
            </a:pPr>
            <a:r>
              <a:rPr lang="ru-RU" sz="2800" b="1" dirty="0" smtClean="0"/>
              <a:t>Атрибутика регистратора</a:t>
            </a:r>
            <a:endParaRPr lang="ru-RU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725268" y="6381328"/>
            <a:ext cx="466327" cy="365125"/>
          </a:xfrm>
        </p:spPr>
        <p:txBody>
          <a:bodyPr/>
          <a:lstStyle/>
          <a:p>
            <a:pPr>
              <a:defRPr/>
            </a:pPr>
            <a:fld id="{28014876-0A18-453E-9C8A-2537AE68165D}" type="slidenum"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6</a:t>
            </a:fld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40B7FB62-B8E0-479E-BF3D-A98C161900C7" descr="cid:image005.png@01D55398.1A1F2200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1"/>
            <a:ext cx="2479642" cy="15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SC013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8" y="1628800"/>
            <a:ext cx="8856984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5600" y="0"/>
            <a:ext cx="8496944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COMMON\419\20191015\DSC0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1040242"/>
            <a:ext cx="9649072" cy="5856033"/>
          </a:xfrm>
          <a:prstGeom prst="rect">
            <a:avLst/>
          </a:prstGeom>
          <a:noFill/>
        </p:spPr>
      </p:pic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2999656" y="0"/>
            <a:ext cx="7776864" cy="1052736"/>
          </a:xfrm>
        </p:spPr>
        <p:txBody>
          <a:bodyPr anchor="ctr"/>
          <a:lstStyle/>
          <a:p>
            <a:pPr algn="ctr">
              <a:lnSpc>
                <a:spcPts val="2300"/>
              </a:lnSpc>
            </a:pPr>
            <a:r>
              <a:rPr lang="ru-RU" altLang="ru-RU" sz="2400" dirty="0" smtClean="0">
                <a:latin typeface="Arial Black" pitchFamily="34" charset="0"/>
              </a:rPr>
              <a:t>Приемка картографического материала от районных подразделений Белгородстата  </a:t>
            </a:r>
            <a:endParaRPr lang="ru-RU" altLang="ru-RU" sz="2000" dirty="0" smtClean="0">
              <a:latin typeface="Arial Black" pitchFamily="34" charset="0"/>
            </a:endParaRPr>
          </a:p>
        </p:txBody>
      </p:sp>
      <p:pic>
        <p:nvPicPr>
          <p:cNvPr id="7" name="40B7FB62-B8E0-479E-BF3D-A98C161900C7" descr="cid:image005.png@01D55398.1A1F220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-1" y="0"/>
            <a:ext cx="270025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43937-B769-4A10-997A-61907A12A803}" type="slidenum"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8</a:t>
            </a:fld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G:\COMMON\419\20191015\DSC01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404664"/>
            <a:ext cx="10945216" cy="64533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95400" y="0"/>
            <a:ext cx="11017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dirty="0" smtClean="0">
                <a:solidFill>
                  <a:srgbClr val="2F5897"/>
                </a:solidFill>
                <a:latin typeface="Arial Black" pitchFamily="34" charset="0"/>
              </a:rPr>
              <a:t>Приемка </a:t>
            </a:r>
            <a:r>
              <a:rPr lang="ru-RU" altLang="ru-RU" sz="2200" dirty="0" smtClean="0">
                <a:solidFill>
                  <a:srgbClr val="2F5897"/>
                </a:solidFill>
                <a:latin typeface="Arial Black" pitchFamily="34" charset="0"/>
              </a:rPr>
              <a:t>картографического </a:t>
            </a:r>
            <a:r>
              <a:rPr lang="ru-RU" altLang="ru-RU" sz="2200" dirty="0" smtClean="0">
                <a:solidFill>
                  <a:srgbClr val="2F5897"/>
                </a:solidFill>
                <a:latin typeface="Arial Black" pitchFamily="34" charset="0"/>
              </a:rPr>
              <a:t>материала </a:t>
            </a:r>
            <a:r>
              <a:rPr lang="ru-RU" altLang="ru-RU" sz="2200" dirty="0" smtClean="0">
                <a:solidFill>
                  <a:srgbClr val="2F5897"/>
                </a:solidFill>
                <a:latin typeface="Arial Black" pitchFamily="34" charset="0"/>
              </a:rPr>
              <a:t>г. Белгорода</a:t>
            </a:r>
            <a:endParaRPr lang="ru-RU" sz="2200" dirty="0">
              <a:solidFill>
                <a:srgbClr val="2F5897"/>
              </a:solidFill>
            </a:endParaRPr>
          </a:p>
        </p:txBody>
      </p:sp>
      <p:pic>
        <p:nvPicPr>
          <p:cNvPr id="6" name="40B7FB62-B8E0-479E-BF3D-A98C161900C7" descr="cid:image005.png@01D55398.1A1F220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9984431" y="5526388"/>
            <a:ext cx="2207569" cy="133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711624" y="0"/>
            <a:ext cx="8712968" cy="609600"/>
          </a:xfrm>
        </p:spPr>
        <p:txBody>
          <a:bodyPr/>
          <a:lstStyle/>
          <a:p>
            <a:pPr algn="l" eaLnBrk="1" hangingPunct="1">
              <a:lnSpc>
                <a:spcPts val="3700"/>
              </a:lnSpc>
              <a:defRPr/>
            </a:pPr>
            <a:r>
              <a:rPr lang="ru-RU" sz="3200" b="1" i="1" dirty="0" smtClean="0">
                <a:solidFill>
                  <a:srgbClr val="2F5897"/>
                </a:solidFill>
                <a:latin typeface="Arial Black" pitchFamily="34" charset="0"/>
              </a:rPr>
              <a:t>Расчет численности населения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2711624" y="836712"/>
            <a:ext cx="6624736" cy="7634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Численность населения на начало года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588000" y="1600200"/>
            <a:ext cx="711200" cy="4572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7" name="Овал 6"/>
          <p:cNvSpPr/>
          <p:nvPr/>
        </p:nvSpPr>
        <p:spPr>
          <a:xfrm>
            <a:off x="2711624" y="2060848"/>
            <a:ext cx="6459984" cy="5760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Изменения за год: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5689600" y="3657600"/>
            <a:ext cx="609600" cy="457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23392" y="2780928"/>
            <a:ext cx="10755808" cy="26642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800"/>
              </a:lnSpc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Естественный прирост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rgbClr val="860000"/>
                </a:solidFill>
              </a:rPr>
              <a:t>(родившиеся – умершие)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0000FF"/>
                </a:solidFill>
              </a:rPr>
              <a:t>+</a:t>
            </a:r>
            <a:r>
              <a:rPr lang="ru-RU" sz="2300" b="1" dirty="0">
                <a:solidFill>
                  <a:srgbClr val="0000FF"/>
                </a:solidFill>
              </a:rPr>
              <a:t> </a:t>
            </a: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Миграционный прирост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rgbClr val="860000"/>
                </a:solidFill>
              </a:rPr>
              <a:t>(</a:t>
            </a:r>
            <a:r>
              <a:rPr lang="ru-RU" sz="2400" b="1" dirty="0">
                <a:solidFill>
                  <a:srgbClr val="860000"/>
                </a:solidFill>
              </a:rPr>
              <a:t>прибывшие – </a:t>
            </a:r>
            <a:r>
              <a:rPr lang="ru-RU" sz="2400" b="1" dirty="0" smtClean="0">
                <a:solidFill>
                  <a:srgbClr val="860000"/>
                </a:solidFill>
              </a:rPr>
              <a:t>выбывшие)</a:t>
            </a:r>
            <a:br>
              <a:rPr lang="ru-RU" sz="2400" b="1" dirty="0" smtClean="0">
                <a:solidFill>
                  <a:srgbClr val="860000"/>
                </a:solidFill>
              </a:rPr>
            </a:br>
            <a:endParaRPr lang="en-US" sz="2400" b="1" dirty="0">
              <a:solidFill>
                <a:srgbClr val="860000"/>
              </a:solidFill>
            </a:endParaRPr>
          </a:p>
          <a:p>
            <a:pPr algn="ctr">
              <a:lnSpc>
                <a:spcPts val="1500"/>
              </a:lnSpc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rgbClr val="0000FF"/>
                </a:solidFill>
              </a:rPr>
              <a:t>+</a:t>
            </a:r>
            <a:br>
              <a:rPr lang="ru-RU" sz="3200" b="1" dirty="0">
                <a:solidFill>
                  <a:srgbClr val="0000FF"/>
                </a:solidFill>
              </a:rPr>
            </a:br>
            <a:r>
              <a:rPr lang="ru-RU" sz="3200" b="1" dirty="0">
                <a:solidFill>
                  <a:srgbClr val="0000FF"/>
                </a:solidFill>
              </a:rPr>
              <a:t> -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>
              <a:lnSpc>
                <a:spcPts val="2000"/>
              </a:lnSpc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Изменение численности населения в результате административно (муниципально)-территориальных преобразований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5519936" y="5445224"/>
            <a:ext cx="711200" cy="498376"/>
          </a:xfrm>
          <a:prstGeom prst="downArrow">
            <a:avLst>
              <a:gd name="adj1" fmla="val 50000"/>
              <a:gd name="adj2" fmla="val 557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8" name="Овал 17"/>
          <p:cNvSpPr/>
          <p:nvPr/>
        </p:nvSpPr>
        <p:spPr>
          <a:xfrm>
            <a:off x="2351584" y="5943600"/>
            <a:ext cx="7416824" cy="72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Численность населения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на конец года</a:t>
            </a:r>
          </a:p>
        </p:txBody>
      </p:sp>
      <p:pic>
        <p:nvPicPr>
          <p:cNvPr id="10" name="40B7FB62-B8E0-479E-BF3D-A98C161900C7" descr="cid:image005.png@01D55398.1A1F220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-1" y="0"/>
            <a:ext cx="270025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Другая 1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E03AC873ED51D449FCBCA7C7B23605A" ma:contentTypeVersion="5" ma:contentTypeDescription="Создание документа." ma:contentTypeScope="" ma:versionID="8f22734c40780b2a70bfa2d9dce58644">
  <xsd:schema xmlns:xsd="http://www.w3.org/2001/XMLSchema" xmlns:xs="http://www.w3.org/2001/XMLSchema" xmlns:p="http://schemas.microsoft.com/office/2006/metadata/properties" xmlns:ns2="9f0cc1a9-1316-408f-8187-e038d83cb259" xmlns:ns3="eba66f9a-4d6c-4d01-aca6-19b9409f2039" targetNamespace="http://schemas.microsoft.com/office/2006/metadata/properties" ma:root="true" ma:fieldsID="54e5dc304142b47ac7297291fc75afc2" ns2:_="" ns3:_="">
    <xsd:import namespace="9f0cc1a9-1316-408f-8187-e038d83cb259"/>
    <xsd:import namespace="eba66f9a-4d6c-4d01-aca6-19b9409f203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034_4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cc1a9-1316-408f-8187-e038d83cb25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66f9a-4d6c-4d01-aca6-19b9409f2039" elementFormDefault="qualified">
    <xsd:import namespace="http://schemas.microsoft.com/office/2006/documentManagement/types"/>
    <xsd:import namespace="http://schemas.microsoft.com/office/infopath/2007/PartnerControls"/>
    <xsd:element name="_x0034_44" ma:index="11" nillable="true" ma:displayName="Описание" ma:internalName="_x0034_44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4_44 xmlns="eba66f9a-4d6c-4d01-aca6-19b9409f2039" xsi:nil="true"/>
    <_dlc_DocId xmlns="9f0cc1a9-1316-408f-8187-e038d83cb259">UKY7T55Y257D-87-486</_dlc_DocId>
    <_dlc_DocIdUrl xmlns="9f0cc1a9-1316-408f-8187-e038d83cb259">
      <Url>http://intranet/corp/_layouts/DocIdRedir.aspx?ID=UKY7T55Y257D-87-486</Url>
      <Description>UKY7T55Y257D-87-486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6C1131-B216-4450-9456-A58455A9D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0cc1a9-1316-408f-8187-e038d83cb259"/>
    <ds:schemaRef ds:uri="eba66f9a-4d6c-4d01-aca6-19b9409f20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BCFF33-3349-4240-936A-6D8E625D3DFE}">
  <ds:schemaRefs>
    <ds:schemaRef ds:uri="http://purl.org/dc/elements/1.1/"/>
    <ds:schemaRef ds:uri="http://purl.org/dc/terms/"/>
    <ds:schemaRef ds:uri="http://schemas.microsoft.com/office/2006/documentManagement/types"/>
    <ds:schemaRef ds:uri="eba66f9a-4d6c-4d01-aca6-19b9409f2039"/>
    <ds:schemaRef ds:uri="http://www.w3.org/XML/1998/namespace"/>
    <ds:schemaRef ds:uri="http://schemas.microsoft.com/office/infopath/2007/PartnerControls"/>
    <ds:schemaRef ds:uri="9f0cc1a9-1316-408f-8187-e038d83cb259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C3A434D-9723-4C30-B27C-BB2598A14D1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E4ACF8D-A1A1-41C3-AB11-872294A0B3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18071</TotalTime>
  <Words>1358</Words>
  <Application>Microsoft Office PowerPoint</Application>
  <PresentationFormat>Произвольный</PresentationFormat>
  <Paragraphs>771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Об итогах работы  по актуализации списков адресов домов  на территории муниципальных образований и проверки состояния адресного хозяйства.  Об организационном плане проведения Всероссийской переписи населения 2020 года. </vt:lpstr>
      <vt:lpstr>Слайд 2</vt:lpstr>
      <vt:lpstr> Комиссии по проведению Всероссийской  переписи населения 2020 года</vt:lpstr>
      <vt:lpstr>ПЕРЕЧЕНЬ МЕРОПРИЯТИЙ ПО ПОДГОТОВКЕ И ПРОВЕДЕНИЮ ВПН-2020 В 2019 ГОДУ</vt:lpstr>
      <vt:lpstr>Число регистраторов по городским округам  и муниципальным районам </vt:lpstr>
      <vt:lpstr>Атрибутика регистратора</vt:lpstr>
      <vt:lpstr>Приемка картографического материала от районных подразделений Белгородстата  </vt:lpstr>
      <vt:lpstr>Слайд 8</vt:lpstr>
      <vt:lpstr>Расчет численности населения</vt:lpstr>
      <vt:lpstr>Работа регистраторов </vt:lpstr>
      <vt:lpstr>Мониторинг состояния адресного хозяйства на территории Белгородской области  по результатам регистраторского обхода (без условных регистраторских участков) </vt:lpstr>
      <vt:lpstr>   Упорядочение названий улиц, наличие указателей с названиями улиц, номеров домов и квартир в городских населенных пунктах</vt:lpstr>
      <vt:lpstr>   Упорядочение названий улиц, наличие указателей с названиями улиц, номеров домов и квартир в сельских населенных пунктах</vt:lpstr>
      <vt:lpstr>Слайд 14</vt:lpstr>
      <vt:lpstr>Слайд 15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ИВС Росстата. Текущее состояние и ближайшие перспективы</dc:title>
  <dc:creator>Бурдаков Михаил Владиславович</dc:creator>
  <cp:lastModifiedBy>OEM</cp:lastModifiedBy>
  <cp:revision>292</cp:revision>
  <cp:lastPrinted>2019-08-09T12:27:35Z</cp:lastPrinted>
  <dcterms:created xsi:type="dcterms:W3CDTF">2016-09-14T07:03:20Z</dcterms:created>
  <dcterms:modified xsi:type="dcterms:W3CDTF">2019-10-22T07:34:28Z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0x010100DE03AC873ED51D449FCBCA7C7B23605A</vt:lpwstr>
  </property>
  <property fmtid="{D5CDD505-2E9C-101B-9397-08002B2CF9AE}" pid="3" name="_dlc_DocIdItemGuid">
    <vt:lpwstr>14167e72-c7ad-4537-8164-1161d113d781</vt:lpwstr>
  </property>
  <property fmtid="{D5CDD505-2E9C-101B-9397-08002B2CF9AE}" pid="4" name="444">
    <vt:lpwstr/>
  </property>
  <property fmtid="{D5CDD505-2E9C-101B-9397-08002B2CF9AE}" pid="5" name="_dlc_DocId">
    <vt:lpwstr>UKY7T55Y257D-87-486</vt:lpwstr>
  </property>
  <property fmtid="{D5CDD505-2E9C-101B-9397-08002B2CF9AE}" pid="6" name="_dlc_DocIdUrl">
    <vt:lpwstr>http://intranet/corp/_layouts/DocIdRedir.aspx?ID=UKY7T55Y257D-87-486, UKY7T55Y257D-87-486</vt:lpwstr>
  </property>
</Properties>
</file>